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Ex1.xml" ContentType="application/vnd.ms-office.chartex+xml"/>
  <Override PartName="/ppt/charts/style1.xml" ContentType="application/vnd.ms-office.chartstyle+xml"/>
  <Override PartName="/ppt/charts/colors1.xml" ContentType="application/vnd.ms-office.chartcolorstyle+xml"/>
  <Override PartName="/ppt/charts/chart1.xml" ContentType="application/vnd.openxmlformats-officedocument.drawingml.chart+xml"/>
  <Override PartName="/ppt/charts/style2.xml" ContentType="application/vnd.ms-office.chartstyle+xml"/>
  <Override PartName="/ppt/charts/colors2.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4" r:id="rId3"/>
    <p:sldId id="256" r:id="rId4"/>
    <p:sldId id="258" r:id="rId5"/>
    <p:sldId id="257" r:id="rId6"/>
    <p:sldId id="260" r:id="rId7"/>
    <p:sldId id="266" r:id="rId8"/>
    <p:sldId id="259" r:id="rId9"/>
    <p:sldId id="261" r:id="rId10"/>
    <p:sldId id="262" r:id="rId11"/>
    <p:sldId id="263"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04" d="100"/>
          <a:sy n="104" d="100"/>
        </p:scale>
        <p:origin x="144" y="24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Chart%20in%20Microsoft%20PowerPoint" TargetMode="External"/><Relationship Id="rId2" Type="http://schemas.microsoft.com/office/2011/relationships/chartColorStyle" Target="colors2.xml"/><Relationship Id="rId1" Type="http://schemas.microsoft.com/office/2011/relationships/chartStyle" Target="style2.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'[Chart in Microsoft PowerPoint]Sheet1'!$B$1</c:f>
              <c:strCache>
                <c:ptCount val="1"/>
                <c:pt idx="0">
                  <c:v>VAC/CAC Custody &amp; Modification Petitions</c:v>
                </c:pt>
              </c:strCache>
            </c:strRef>
          </c:tx>
          <c:spPr>
            <a:solidFill>
              <a:schemeClr val="accent1"/>
            </a:solidFill>
            <a:ln>
              <a:noFill/>
            </a:ln>
            <a:effectLst/>
          </c:spPr>
          <c:invertIfNegative val="0"/>
          <c:cat>
            <c:strRef>
              <c:f>'[Chart in Microsoft PowerPoint]Sheet1'!$A$2:$A$4</c:f>
              <c:strCache>
                <c:ptCount val="3"/>
                <c:pt idx="0">
                  <c:v>Finalized Divorces </c:v>
                </c:pt>
                <c:pt idx="1">
                  <c:v>High Conflict Utilizing Services</c:v>
                </c:pt>
                <c:pt idx="2">
                  <c:v>Mediated Cases Through Resolution Center </c:v>
                </c:pt>
              </c:strCache>
            </c:strRef>
          </c:cat>
          <c:val>
            <c:numRef>
              <c:f>'[Chart in Microsoft PowerPoint]Sheet1'!$B$2:$B$4</c:f>
              <c:numCache>
                <c:formatCode>General</c:formatCode>
                <c:ptCount val="3"/>
                <c:pt idx="1">
                  <c:v>450</c:v>
                </c:pt>
              </c:numCache>
            </c:numRef>
          </c:val>
          <c:extLst>
            <c:ext xmlns:c16="http://schemas.microsoft.com/office/drawing/2014/chart" uri="{C3380CC4-5D6E-409C-BE32-E72D297353CC}">
              <c16:uniqueId val="{00000000-9A9F-484A-AABE-92FA86072ABC}"/>
            </c:ext>
          </c:extLst>
        </c:ser>
        <c:ser>
          <c:idx val="1"/>
          <c:order val="1"/>
          <c:tx>
            <c:strRef>
              <c:f>'[Chart in Microsoft PowerPoint]Sheet1'!$C$1</c:f>
              <c:strCache>
                <c:ptCount val="1"/>
                <c:pt idx="0">
                  <c:v>DSS Internal Assessments for Children</c:v>
                </c:pt>
              </c:strCache>
            </c:strRef>
          </c:tx>
          <c:spPr>
            <a:solidFill>
              <a:schemeClr val="accent2"/>
            </a:solidFill>
            <a:ln>
              <a:noFill/>
            </a:ln>
            <a:effectLst/>
          </c:spPr>
          <c:invertIfNegative val="0"/>
          <c:cat>
            <c:strRef>
              <c:f>'[Chart in Microsoft PowerPoint]Sheet1'!$A$2:$A$4</c:f>
              <c:strCache>
                <c:ptCount val="3"/>
                <c:pt idx="0">
                  <c:v>Finalized Divorces </c:v>
                </c:pt>
                <c:pt idx="1">
                  <c:v>High Conflict Utilizing Services</c:v>
                </c:pt>
                <c:pt idx="2">
                  <c:v>Mediated Cases Through Resolution Center </c:v>
                </c:pt>
              </c:strCache>
            </c:strRef>
          </c:cat>
          <c:val>
            <c:numRef>
              <c:f>'[Chart in Microsoft PowerPoint]Sheet1'!$C$2:$C$4</c:f>
              <c:numCache>
                <c:formatCode>General</c:formatCode>
                <c:ptCount val="3"/>
                <c:pt idx="1">
                  <c:v>43</c:v>
                </c:pt>
              </c:numCache>
            </c:numRef>
          </c:val>
          <c:extLst>
            <c:ext xmlns:c16="http://schemas.microsoft.com/office/drawing/2014/chart" uri="{C3380CC4-5D6E-409C-BE32-E72D297353CC}">
              <c16:uniqueId val="{00000001-9A9F-484A-AABE-92FA86072ABC}"/>
            </c:ext>
          </c:extLst>
        </c:ser>
        <c:ser>
          <c:idx val="2"/>
          <c:order val="2"/>
          <c:tx>
            <c:strRef>
              <c:f>'[Chart in Microsoft PowerPoint]Sheet1'!$D$1</c:f>
              <c:strCache>
                <c:ptCount val="1"/>
                <c:pt idx="0">
                  <c:v>DSS RKA Referrals</c:v>
                </c:pt>
              </c:strCache>
            </c:strRef>
          </c:tx>
          <c:spPr>
            <a:solidFill>
              <a:schemeClr val="accent3"/>
            </a:solidFill>
            <a:ln>
              <a:noFill/>
            </a:ln>
            <a:effectLst/>
          </c:spPr>
          <c:invertIfNegative val="0"/>
          <c:cat>
            <c:strRef>
              <c:f>'[Chart in Microsoft PowerPoint]Sheet1'!$A$2:$A$4</c:f>
              <c:strCache>
                <c:ptCount val="3"/>
                <c:pt idx="0">
                  <c:v>Finalized Divorces </c:v>
                </c:pt>
                <c:pt idx="1">
                  <c:v>High Conflict Utilizing Services</c:v>
                </c:pt>
                <c:pt idx="2">
                  <c:v>Mediated Cases Through Resolution Center </c:v>
                </c:pt>
              </c:strCache>
            </c:strRef>
          </c:cat>
          <c:val>
            <c:numRef>
              <c:f>'[Chart in Microsoft PowerPoint]Sheet1'!$D$2:$D$4</c:f>
              <c:numCache>
                <c:formatCode>General</c:formatCode>
                <c:ptCount val="3"/>
                <c:pt idx="1">
                  <c:v>20</c:v>
                </c:pt>
              </c:numCache>
            </c:numRef>
          </c:val>
          <c:extLst>
            <c:ext xmlns:c16="http://schemas.microsoft.com/office/drawing/2014/chart" uri="{C3380CC4-5D6E-409C-BE32-E72D297353CC}">
              <c16:uniqueId val="{00000002-9A9F-484A-AABE-92FA86072ABC}"/>
            </c:ext>
          </c:extLst>
        </c:ser>
        <c:ser>
          <c:idx val="3"/>
          <c:order val="3"/>
          <c:tx>
            <c:strRef>
              <c:f>'[Chart in Microsoft PowerPoint]Sheet1'!$E$1</c:f>
              <c:strCache>
                <c:ptCount val="1"/>
                <c:pt idx="0">
                  <c:v>Came to agreement (co-parenting)</c:v>
                </c:pt>
              </c:strCache>
            </c:strRef>
          </c:tx>
          <c:spPr>
            <a:solidFill>
              <a:schemeClr val="accent4"/>
            </a:solidFill>
            <a:ln>
              <a:noFill/>
            </a:ln>
            <a:effectLst/>
          </c:spPr>
          <c:invertIfNegative val="0"/>
          <c:cat>
            <c:strRef>
              <c:f>'[Chart in Microsoft PowerPoint]Sheet1'!$A$2:$A$4</c:f>
              <c:strCache>
                <c:ptCount val="3"/>
                <c:pt idx="0">
                  <c:v>Finalized Divorces </c:v>
                </c:pt>
                <c:pt idx="1">
                  <c:v>High Conflict Utilizing Services</c:v>
                </c:pt>
                <c:pt idx="2">
                  <c:v>Mediated Cases Through Resolution Center </c:v>
                </c:pt>
              </c:strCache>
            </c:strRef>
          </c:cat>
          <c:val>
            <c:numRef>
              <c:f>'[Chart in Microsoft PowerPoint]Sheet1'!$E$2:$E$4</c:f>
              <c:numCache>
                <c:formatCode>General</c:formatCode>
                <c:ptCount val="3"/>
                <c:pt idx="2">
                  <c:v>80</c:v>
                </c:pt>
              </c:numCache>
            </c:numRef>
          </c:val>
          <c:extLst>
            <c:ext xmlns:c16="http://schemas.microsoft.com/office/drawing/2014/chart" uri="{C3380CC4-5D6E-409C-BE32-E72D297353CC}">
              <c16:uniqueId val="{00000003-9A9F-484A-AABE-92FA86072ABC}"/>
            </c:ext>
          </c:extLst>
        </c:ser>
        <c:ser>
          <c:idx val="4"/>
          <c:order val="4"/>
          <c:tx>
            <c:strRef>
              <c:f>'[Chart in Microsoft PowerPoint]Sheet1'!$F$1</c:f>
              <c:strCache>
                <c:ptCount val="1"/>
                <c:pt idx="0">
                  <c:v>High Conflict</c:v>
                </c:pt>
              </c:strCache>
            </c:strRef>
          </c:tx>
          <c:spPr>
            <a:solidFill>
              <a:schemeClr val="accent5"/>
            </a:solidFill>
            <a:ln>
              <a:noFill/>
            </a:ln>
            <a:effectLst/>
          </c:spPr>
          <c:invertIfNegative val="0"/>
          <c:cat>
            <c:strRef>
              <c:f>'[Chart in Microsoft PowerPoint]Sheet1'!$A$2:$A$4</c:f>
              <c:strCache>
                <c:ptCount val="3"/>
                <c:pt idx="0">
                  <c:v>Finalized Divorces </c:v>
                </c:pt>
                <c:pt idx="1">
                  <c:v>High Conflict Utilizing Services</c:v>
                </c:pt>
                <c:pt idx="2">
                  <c:v>Mediated Cases Through Resolution Center </c:v>
                </c:pt>
              </c:strCache>
            </c:strRef>
          </c:cat>
          <c:val>
            <c:numRef>
              <c:f>'[Chart in Microsoft PowerPoint]Sheet1'!$F$2:$F$4</c:f>
              <c:numCache>
                <c:formatCode>General</c:formatCode>
                <c:ptCount val="3"/>
                <c:pt idx="2">
                  <c:v>72</c:v>
                </c:pt>
              </c:numCache>
            </c:numRef>
          </c:val>
          <c:extLst>
            <c:ext xmlns:c16="http://schemas.microsoft.com/office/drawing/2014/chart" uri="{C3380CC4-5D6E-409C-BE32-E72D297353CC}">
              <c16:uniqueId val="{00000004-9A9F-484A-AABE-92FA86072ABC}"/>
            </c:ext>
          </c:extLst>
        </c:ser>
        <c:ser>
          <c:idx val="5"/>
          <c:order val="5"/>
          <c:tx>
            <c:strRef>
              <c:f>'[Chart in Microsoft PowerPoint]Sheet1'!$G$1</c:f>
              <c:strCache>
                <c:ptCount val="1"/>
                <c:pt idx="0">
                  <c:v>Unable to contact</c:v>
                </c:pt>
              </c:strCache>
            </c:strRef>
          </c:tx>
          <c:spPr>
            <a:solidFill>
              <a:schemeClr val="accent6"/>
            </a:solidFill>
            <a:ln>
              <a:noFill/>
            </a:ln>
            <a:effectLst/>
          </c:spPr>
          <c:invertIfNegative val="0"/>
          <c:cat>
            <c:strRef>
              <c:f>'[Chart in Microsoft PowerPoint]Sheet1'!$A$2:$A$4</c:f>
              <c:strCache>
                <c:ptCount val="3"/>
                <c:pt idx="0">
                  <c:v>Finalized Divorces </c:v>
                </c:pt>
                <c:pt idx="1">
                  <c:v>High Conflict Utilizing Services</c:v>
                </c:pt>
                <c:pt idx="2">
                  <c:v>Mediated Cases Through Resolution Center </c:v>
                </c:pt>
              </c:strCache>
            </c:strRef>
          </c:cat>
          <c:val>
            <c:numRef>
              <c:f>'[Chart in Microsoft PowerPoint]Sheet1'!$G$2:$G$4</c:f>
              <c:numCache>
                <c:formatCode>General</c:formatCode>
                <c:ptCount val="3"/>
                <c:pt idx="2">
                  <c:v>7</c:v>
                </c:pt>
              </c:numCache>
            </c:numRef>
          </c:val>
          <c:extLst>
            <c:ext xmlns:c16="http://schemas.microsoft.com/office/drawing/2014/chart" uri="{C3380CC4-5D6E-409C-BE32-E72D297353CC}">
              <c16:uniqueId val="{00000005-9A9F-484A-AABE-92FA86072ABC}"/>
            </c:ext>
          </c:extLst>
        </c:ser>
        <c:ser>
          <c:idx val="6"/>
          <c:order val="6"/>
          <c:tx>
            <c:strRef>
              <c:f>'[Chart in Microsoft PowerPoint]Sheet1'!$H$1</c:f>
              <c:strCache>
                <c:ptCount val="1"/>
                <c:pt idx="0">
                  <c:v>Other</c:v>
                </c:pt>
              </c:strCache>
            </c:strRef>
          </c:tx>
          <c:spPr>
            <a:solidFill>
              <a:schemeClr val="accent1">
                <a:lumMod val="60000"/>
              </a:schemeClr>
            </a:solidFill>
            <a:ln>
              <a:noFill/>
            </a:ln>
            <a:effectLst/>
          </c:spPr>
          <c:invertIfNegative val="0"/>
          <c:cat>
            <c:strRef>
              <c:f>'[Chart in Microsoft PowerPoint]Sheet1'!$A$2:$A$4</c:f>
              <c:strCache>
                <c:ptCount val="3"/>
                <c:pt idx="0">
                  <c:v>Finalized Divorces </c:v>
                </c:pt>
                <c:pt idx="1">
                  <c:v>High Conflict Utilizing Services</c:v>
                </c:pt>
                <c:pt idx="2">
                  <c:v>Mediated Cases Through Resolution Center </c:v>
                </c:pt>
              </c:strCache>
            </c:strRef>
          </c:cat>
          <c:val>
            <c:numRef>
              <c:f>'[Chart in Microsoft PowerPoint]Sheet1'!$H$2:$H$4</c:f>
              <c:numCache>
                <c:formatCode>General</c:formatCode>
                <c:ptCount val="3"/>
                <c:pt idx="2">
                  <c:v>15</c:v>
                </c:pt>
              </c:numCache>
            </c:numRef>
          </c:val>
          <c:extLst>
            <c:ext xmlns:c16="http://schemas.microsoft.com/office/drawing/2014/chart" uri="{C3380CC4-5D6E-409C-BE32-E72D297353CC}">
              <c16:uniqueId val="{00000006-9A9F-484A-AABE-92FA86072ABC}"/>
            </c:ext>
          </c:extLst>
        </c:ser>
        <c:ser>
          <c:idx val="7"/>
          <c:order val="7"/>
          <c:tx>
            <c:strRef>
              <c:f>'[Chart in Microsoft PowerPoint]Sheet1'!$I$1</c:f>
              <c:strCache>
                <c:ptCount val="1"/>
                <c:pt idx="0">
                  <c:v>Column1</c:v>
                </c:pt>
              </c:strCache>
            </c:strRef>
          </c:tx>
          <c:spPr>
            <a:solidFill>
              <a:schemeClr val="accent2">
                <a:lumMod val="60000"/>
              </a:schemeClr>
            </a:solidFill>
            <a:ln>
              <a:noFill/>
            </a:ln>
            <a:effectLst/>
          </c:spPr>
          <c:invertIfNegative val="0"/>
          <c:cat>
            <c:strRef>
              <c:f>'[Chart in Microsoft PowerPoint]Sheet1'!$A$2:$A$4</c:f>
              <c:strCache>
                <c:ptCount val="3"/>
                <c:pt idx="0">
                  <c:v>Finalized Divorces </c:v>
                </c:pt>
                <c:pt idx="1">
                  <c:v>High Conflict Utilizing Services</c:v>
                </c:pt>
                <c:pt idx="2">
                  <c:v>Mediated Cases Through Resolution Center </c:v>
                </c:pt>
              </c:strCache>
            </c:strRef>
          </c:cat>
          <c:val>
            <c:numRef>
              <c:f>'[Chart in Microsoft PowerPoint]Sheet1'!$I$2:$I$4</c:f>
              <c:numCache>
                <c:formatCode>General</c:formatCode>
                <c:ptCount val="3"/>
                <c:pt idx="0">
                  <c:v>522</c:v>
                </c:pt>
              </c:numCache>
            </c:numRef>
          </c:val>
          <c:extLst>
            <c:ext xmlns:c16="http://schemas.microsoft.com/office/drawing/2014/chart" uri="{C3380CC4-5D6E-409C-BE32-E72D297353CC}">
              <c16:uniqueId val="{00000007-9A9F-484A-AABE-92FA86072ABC}"/>
            </c:ext>
          </c:extLst>
        </c:ser>
        <c:dLbls>
          <c:showLegendKey val="0"/>
          <c:showVal val="0"/>
          <c:showCatName val="0"/>
          <c:showSerName val="0"/>
          <c:showPercent val="0"/>
          <c:showBubbleSize val="0"/>
        </c:dLbls>
        <c:gapWidth val="150"/>
        <c:overlap val="100"/>
        <c:axId val="430492040"/>
        <c:axId val="430488432"/>
      </c:barChart>
      <c:catAx>
        <c:axId val="4304920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0488432"/>
        <c:crosses val="autoZero"/>
        <c:auto val="1"/>
        <c:lblAlgn val="ctr"/>
        <c:lblOffset val="100"/>
        <c:noMultiLvlLbl val="0"/>
      </c:catAx>
      <c:valAx>
        <c:axId val="43048843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0492040"/>
        <c:crosses val="autoZero"/>
        <c:crossBetween val="between"/>
      </c:valAx>
      <c:spPr>
        <a:noFill/>
        <a:ln>
          <a:noFill/>
        </a:ln>
        <a:effectLst/>
      </c:spPr>
    </c:plotArea>
    <c:legend>
      <c:legendPos val="b"/>
      <c:legendEntry>
        <c:idx val="7"/>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 dir="row">Sheet1!$A$2:$A$6</cx:f>
        <cx:lvl ptCount="1">
          <cx:pt idx="0"/>
        </cx:lvl>
      </cx:strDim>
      <cx:numDim type="size">
        <cx:f dir="row">Sheet1!$B$2:$B$6</cx:f>
        <cx:lvl ptCount="1" formatCode="General"/>
      </cx:numDim>
    </cx:data>
  </cx:chartData>
  <cx:chart>
    <cx:plotArea>
      <cx:plotAreaRegion>
        <cx:series layoutId="treemap" uniqueId="{B3604670-BEFE-4F92-A759-B11C13B64B92}">
          <cx:tx>
            <cx:txData>
              <cx:f>Sheet1!$B$1</cx:f>
              <cx:v>VAC/CAC Custody &amp; Modification Petitions</cx:v>
            </cx:txData>
          </cx:tx>
          <cx:dataId val="0"/>
          <cx:layoutPr/>
        </cx:series>
      </cx:plotAreaRegion>
    </cx:plotArea>
    <cx:legend pos="t" align="ctr" overlay="0"/>
  </cx:chart>
</cx:chartSpace>
</file>

<file path=ppt/charts/colors1.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20E4CB-EE45-457F-9B94-D9D2E9C162B8}" type="doc">
      <dgm:prSet loTypeId="urn:microsoft.com/office/officeart/2016/7/layout/LinearArrowProcessNumbered" loCatId="process" qsTypeId="urn:microsoft.com/office/officeart/2005/8/quickstyle/simple1" qsCatId="simple" csTypeId="urn:microsoft.com/office/officeart/2005/8/colors/colorful3" csCatId="colorful"/>
      <dgm:spPr/>
      <dgm:t>
        <a:bodyPr/>
        <a:lstStyle/>
        <a:p>
          <a:endParaRPr lang="en-US"/>
        </a:p>
      </dgm:t>
    </dgm:pt>
    <dgm:pt modelId="{FE5D1102-86E5-4DB1-B221-EF6181C4BFEE}">
      <dgm:prSet/>
      <dgm:spPr/>
      <dgm:t>
        <a:bodyPr/>
        <a:lstStyle/>
        <a:p>
          <a:r>
            <a:rPr lang="en-US"/>
            <a:t>Offer an alternative intervention for highly conflicted co-parents, where mediation and co-parenting are not in the best interest of the child</a:t>
          </a:r>
        </a:p>
      </dgm:t>
    </dgm:pt>
    <dgm:pt modelId="{8629A62A-145A-4F8C-8196-F92A86B3AE99}" type="parTrans" cxnId="{D004AB5A-4816-48E4-B6A3-BFB019A50E89}">
      <dgm:prSet/>
      <dgm:spPr/>
      <dgm:t>
        <a:bodyPr/>
        <a:lstStyle/>
        <a:p>
          <a:endParaRPr lang="en-US"/>
        </a:p>
      </dgm:t>
    </dgm:pt>
    <dgm:pt modelId="{0DDCC9F3-DC0F-4F6E-B5DF-CCCE2C00D62D}" type="sibTrans" cxnId="{D004AB5A-4816-48E4-B6A3-BFB019A50E89}">
      <dgm:prSet phldrT="1" phldr="0"/>
      <dgm:spPr/>
      <dgm:t>
        <a:bodyPr/>
        <a:lstStyle/>
        <a:p>
          <a:r>
            <a:rPr lang="en-US"/>
            <a:t>1</a:t>
          </a:r>
        </a:p>
      </dgm:t>
    </dgm:pt>
    <dgm:pt modelId="{944745DE-C3C0-4742-B909-77DC4A53B1F8}">
      <dgm:prSet/>
      <dgm:spPr/>
      <dgm:t>
        <a:bodyPr/>
        <a:lstStyle/>
        <a:p>
          <a:r>
            <a:rPr lang="en-US"/>
            <a:t>Create child-specific, concrete parenting structures within and between the child’s multiple environments</a:t>
          </a:r>
        </a:p>
      </dgm:t>
    </dgm:pt>
    <dgm:pt modelId="{469DC61F-2900-49E2-87AD-C969F606AB55}" type="parTrans" cxnId="{42CA6C6C-968C-4DCF-B351-2CD6B36B955F}">
      <dgm:prSet/>
      <dgm:spPr/>
      <dgm:t>
        <a:bodyPr/>
        <a:lstStyle/>
        <a:p>
          <a:endParaRPr lang="en-US"/>
        </a:p>
      </dgm:t>
    </dgm:pt>
    <dgm:pt modelId="{4FF4D0BB-B513-4F98-89F4-1C10D6016C8D}" type="sibTrans" cxnId="{42CA6C6C-968C-4DCF-B351-2CD6B36B955F}">
      <dgm:prSet phldrT="2" phldr="0"/>
      <dgm:spPr/>
      <dgm:t>
        <a:bodyPr/>
        <a:lstStyle/>
        <a:p>
          <a:r>
            <a:rPr lang="en-US"/>
            <a:t>2</a:t>
          </a:r>
        </a:p>
      </dgm:t>
    </dgm:pt>
    <dgm:pt modelId="{015B426B-D716-4C85-BAFB-DF24BF5473E9}">
      <dgm:prSet/>
      <dgm:spPr/>
      <dgm:t>
        <a:bodyPr/>
        <a:lstStyle/>
        <a:p>
          <a:r>
            <a:rPr lang="en-US"/>
            <a:t>Create and identify the boundaries necessary for separate environments, while limiting efforts of other caregiver to impose control outside of their environment</a:t>
          </a:r>
        </a:p>
      </dgm:t>
    </dgm:pt>
    <dgm:pt modelId="{A22AA875-00ED-44A4-940D-5EE12CC96262}" type="parTrans" cxnId="{5831C80A-1BFC-4343-B36D-E3CEC71E42A4}">
      <dgm:prSet/>
      <dgm:spPr/>
      <dgm:t>
        <a:bodyPr/>
        <a:lstStyle/>
        <a:p>
          <a:endParaRPr lang="en-US"/>
        </a:p>
      </dgm:t>
    </dgm:pt>
    <dgm:pt modelId="{FBBEA4B2-2AE7-416D-B02B-EF3C833297B6}" type="sibTrans" cxnId="{5831C80A-1BFC-4343-B36D-E3CEC71E42A4}">
      <dgm:prSet phldrT="3" phldr="0"/>
      <dgm:spPr/>
      <dgm:t>
        <a:bodyPr/>
        <a:lstStyle/>
        <a:p>
          <a:r>
            <a:rPr lang="en-US"/>
            <a:t>3</a:t>
          </a:r>
        </a:p>
      </dgm:t>
    </dgm:pt>
    <dgm:pt modelId="{8766536B-3E83-4F4D-8D44-C31419CD79AF}">
      <dgm:prSet/>
      <dgm:spPr/>
      <dgm:t>
        <a:bodyPr/>
        <a:lstStyle/>
        <a:p>
          <a:r>
            <a:rPr lang="en-US"/>
            <a:t>Allow for the healthiest form of communication possible to maintain</a:t>
          </a:r>
        </a:p>
      </dgm:t>
    </dgm:pt>
    <dgm:pt modelId="{C4166BE2-F8F2-4710-A46B-B5A98A81465A}" type="parTrans" cxnId="{AB1A7B2F-1902-4D3A-B9B9-F17526035681}">
      <dgm:prSet/>
      <dgm:spPr/>
      <dgm:t>
        <a:bodyPr/>
        <a:lstStyle/>
        <a:p>
          <a:endParaRPr lang="en-US"/>
        </a:p>
      </dgm:t>
    </dgm:pt>
    <dgm:pt modelId="{A673CF19-5589-4A3A-B4BC-5C75A9F964D1}" type="sibTrans" cxnId="{AB1A7B2F-1902-4D3A-B9B9-F17526035681}">
      <dgm:prSet phldrT="4" phldr="0"/>
      <dgm:spPr/>
      <dgm:t>
        <a:bodyPr/>
        <a:lstStyle/>
        <a:p>
          <a:r>
            <a:rPr lang="en-US"/>
            <a:t>4</a:t>
          </a:r>
        </a:p>
      </dgm:t>
    </dgm:pt>
    <dgm:pt modelId="{B07813AA-9511-4DD4-B595-2CF7AEBD599A}">
      <dgm:prSet/>
      <dgm:spPr/>
      <dgm:t>
        <a:bodyPr/>
        <a:lstStyle/>
        <a:p>
          <a:r>
            <a:rPr lang="en-US"/>
            <a:t>Child-Parent relationship is the forefront of the decision making not the parental dynamics</a:t>
          </a:r>
        </a:p>
      </dgm:t>
    </dgm:pt>
    <dgm:pt modelId="{FC75A7B9-D02F-4643-81E7-EB2956203634}" type="parTrans" cxnId="{6D3B9363-DB86-49CB-87C9-D52C172775B1}">
      <dgm:prSet/>
      <dgm:spPr/>
      <dgm:t>
        <a:bodyPr/>
        <a:lstStyle/>
        <a:p>
          <a:endParaRPr lang="en-US"/>
        </a:p>
      </dgm:t>
    </dgm:pt>
    <dgm:pt modelId="{94F1A6A1-7928-47DA-93E9-0D17B6BDC633}" type="sibTrans" cxnId="{6D3B9363-DB86-49CB-87C9-D52C172775B1}">
      <dgm:prSet phldrT="5" phldr="0"/>
      <dgm:spPr/>
      <dgm:t>
        <a:bodyPr/>
        <a:lstStyle/>
        <a:p>
          <a:r>
            <a:rPr lang="en-US"/>
            <a:t>5</a:t>
          </a:r>
        </a:p>
      </dgm:t>
    </dgm:pt>
    <dgm:pt modelId="{488E013E-AB9F-4660-B78A-14D6BC03DF73}" type="pres">
      <dgm:prSet presAssocID="{0D20E4CB-EE45-457F-9B94-D9D2E9C162B8}" presName="linearFlow" presStyleCnt="0">
        <dgm:presLayoutVars>
          <dgm:dir/>
          <dgm:animLvl val="lvl"/>
          <dgm:resizeHandles val="exact"/>
        </dgm:presLayoutVars>
      </dgm:prSet>
      <dgm:spPr/>
    </dgm:pt>
    <dgm:pt modelId="{40C374D7-AA90-429A-A376-D5246D1E4045}" type="pres">
      <dgm:prSet presAssocID="{FE5D1102-86E5-4DB1-B221-EF6181C4BFEE}" presName="compositeNode" presStyleCnt="0"/>
      <dgm:spPr/>
    </dgm:pt>
    <dgm:pt modelId="{9BAC6970-E01C-4D81-8CC9-3D90F48BE5DD}" type="pres">
      <dgm:prSet presAssocID="{FE5D1102-86E5-4DB1-B221-EF6181C4BFEE}" presName="parTx" presStyleLbl="node1" presStyleIdx="0" presStyleCnt="0">
        <dgm:presLayoutVars>
          <dgm:chMax val="0"/>
          <dgm:chPref val="0"/>
          <dgm:bulletEnabled val="1"/>
        </dgm:presLayoutVars>
      </dgm:prSet>
      <dgm:spPr/>
    </dgm:pt>
    <dgm:pt modelId="{B430F219-6361-47EC-980E-C472774BAAE7}" type="pres">
      <dgm:prSet presAssocID="{FE5D1102-86E5-4DB1-B221-EF6181C4BFEE}" presName="parSh" presStyleCnt="0"/>
      <dgm:spPr/>
    </dgm:pt>
    <dgm:pt modelId="{FE1255C7-6AA6-4D6E-949B-DC4F1C90A747}" type="pres">
      <dgm:prSet presAssocID="{FE5D1102-86E5-4DB1-B221-EF6181C4BFEE}" presName="lineNode" presStyleLbl="alignAccFollowNode1" presStyleIdx="0" presStyleCnt="15"/>
      <dgm:spPr/>
    </dgm:pt>
    <dgm:pt modelId="{579DAB9B-2DAD-4428-8CAA-F98BEEBC12A5}" type="pres">
      <dgm:prSet presAssocID="{FE5D1102-86E5-4DB1-B221-EF6181C4BFEE}" presName="lineArrowNode" presStyleLbl="alignAccFollowNode1" presStyleIdx="1" presStyleCnt="15"/>
      <dgm:spPr/>
    </dgm:pt>
    <dgm:pt modelId="{35A9F253-B8A6-4136-8E48-E68A12A9299D}" type="pres">
      <dgm:prSet presAssocID="{0DDCC9F3-DC0F-4F6E-B5DF-CCCE2C00D62D}" presName="sibTransNodeCircle" presStyleLbl="alignNode1" presStyleIdx="0" presStyleCnt="5">
        <dgm:presLayoutVars>
          <dgm:chMax val="0"/>
          <dgm:bulletEnabled/>
        </dgm:presLayoutVars>
      </dgm:prSet>
      <dgm:spPr/>
    </dgm:pt>
    <dgm:pt modelId="{91C9016F-FF5E-4F71-A085-96A341806934}" type="pres">
      <dgm:prSet presAssocID="{0DDCC9F3-DC0F-4F6E-B5DF-CCCE2C00D62D}" presName="spacerBetweenCircleAndCallout" presStyleCnt="0">
        <dgm:presLayoutVars/>
      </dgm:prSet>
      <dgm:spPr/>
    </dgm:pt>
    <dgm:pt modelId="{2340840E-F007-4E7F-9E58-DD491080CC5E}" type="pres">
      <dgm:prSet presAssocID="{FE5D1102-86E5-4DB1-B221-EF6181C4BFEE}" presName="nodeText" presStyleLbl="alignAccFollowNode1" presStyleIdx="2" presStyleCnt="15">
        <dgm:presLayoutVars>
          <dgm:bulletEnabled val="1"/>
        </dgm:presLayoutVars>
      </dgm:prSet>
      <dgm:spPr/>
    </dgm:pt>
    <dgm:pt modelId="{3AB9DEEE-81D4-4B7E-8265-FA0E01B1E081}" type="pres">
      <dgm:prSet presAssocID="{0DDCC9F3-DC0F-4F6E-B5DF-CCCE2C00D62D}" presName="sibTransComposite" presStyleCnt="0"/>
      <dgm:spPr/>
    </dgm:pt>
    <dgm:pt modelId="{4544F250-70E9-46E7-8DAA-E03A5685EC45}" type="pres">
      <dgm:prSet presAssocID="{944745DE-C3C0-4742-B909-77DC4A53B1F8}" presName="compositeNode" presStyleCnt="0"/>
      <dgm:spPr/>
    </dgm:pt>
    <dgm:pt modelId="{F26CEE79-DEAF-482C-B4FE-7ECBAC6BD48A}" type="pres">
      <dgm:prSet presAssocID="{944745DE-C3C0-4742-B909-77DC4A53B1F8}" presName="parTx" presStyleLbl="node1" presStyleIdx="0" presStyleCnt="0">
        <dgm:presLayoutVars>
          <dgm:chMax val="0"/>
          <dgm:chPref val="0"/>
          <dgm:bulletEnabled val="1"/>
        </dgm:presLayoutVars>
      </dgm:prSet>
      <dgm:spPr/>
    </dgm:pt>
    <dgm:pt modelId="{D017BAAF-0992-4018-8DE1-4D0F6340A2B0}" type="pres">
      <dgm:prSet presAssocID="{944745DE-C3C0-4742-B909-77DC4A53B1F8}" presName="parSh" presStyleCnt="0"/>
      <dgm:spPr/>
    </dgm:pt>
    <dgm:pt modelId="{056CDF45-15DA-4C28-91D6-648F868172B7}" type="pres">
      <dgm:prSet presAssocID="{944745DE-C3C0-4742-B909-77DC4A53B1F8}" presName="lineNode" presStyleLbl="alignAccFollowNode1" presStyleIdx="3" presStyleCnt="15"/>
      <dgm:spPr/>
    </dgm:pt>
    <dgm:pt modelId="{DAE4EFA7-832E-435B-BF13-3D47AC8DF5A3}" type="pres">
      <dgm:prSet presAssocID="{944745DE-C3C0-4742-B909-77DC4A53B1F8}" presName="lineArrowNode" presStyleLbl="alignAccFollowNode1" presStyleIdx="4" presStyleCnt="15"/>
      <dgm:spPr/>
    </dgm:pt>
    <dgm:pt modelId="{18E083A8-FB40-417E-AD7D-DCC6E639C5F8}" type="pres">
      <dgm:prSet presAssocID="{4FF4D0BB-B513-4F98-89F4-1C10D6016C8D}" presName="sibTransNodeCircle" presStyleLbl="alignNode1" presStyleIdx="1" presStyleCnt="5">
        <dgm:presLayoutVars>
          <dgm:chMax val="0"/>
          <dgm:bulletEnabled/>
        </dgm:presLayoutVars>
      </dgm:prSet>
      <dgm:spPr/>
    </dgm:pt>
    <dgm:pt modelId="{B2A14C29-82C2-4FF2-9206-2EF33A53544C}" type="pres">
      <dgm:prSet presAssocID="{4FF4D0BB-B513-4F98-89F4-1C10D6016C8D}" presName="spacerBetweenCircleAndCallout" presStyleCnt="0">
        <dgm:presLayoutVars/>
      </dgm:prSet>
      <dgm:spPr/>
    </dgm:pt>
    <dgm:pt modelId="{CE31F580-A54D-4D32-8C0A-21397F429B7F}" type="pres">
      <dgm:prSet presAssocID="{944745DE-C3C0-4742-B909-77DC4A53B1F8}" presName="nodeText" presStyleLbl="alignAccFollowNode1" presStyleIdx="5" presStyleCnt="15">
        <dgm:presLayoutVars>
          <dgm:bulletEnabled val="1"/>
        </dgm:presLayoutVars>
      </dgm:prSet>
      <dgm:spPr/>
    </dgm:pt>
    <dgm:pt modelId="{E1BA98D1-B1C8-4C45-8985-5F9D96EACDC8}" type="pres">
      <dgm:prSet presAssocID="{4FF4D0BB-B513-4F98-89F4-1C10D6016C8D}" presName="sibTransComposite" presStyleCnt="0"/>
      <dgm:spPr/>
    </dgm:pt>
    <dgm:pt modelId="{9168C278-35D5-418D-9F5B-E18199C8B8BC}" type="pres">
      <dgm:prSet presAssocID="{015B426B-D716-4C85-BAFB-DF24BF5473E9}" presName="compositeNode" presStyleCnt="0"/>
      <dgm:spPr/>
    </dgm:pt>
    <dgm:pt modelId="{8A5560D4-BC4A-4A73-B94C-62836AF04AC0}" type="pres">
      <dgm:prSet presAssocID="{015B426B-D716-4C85-BAFB-DF24BF5473E9}" presName="parTx" presStyleLbl="node1" presStyleIdx="0" presStyleCnt="0">
        <dgm:presLayoutVars>
          <dgm:chMax val="0"/>
          <dgm:chPref val="0"/>
          <dgm:bulletEnabled val="1"/>
        </dgm:presLayoutVars>
      </dgm:prSet>
      <dgm:spPr/>
    </dgm:pt>
    <dgm:pt modelId="{C177CCB1-6770-4F07-97CC-869DE3228622}" type="pres">
      <dgm:prSet presAssocID="{015B426B-D716-4C85-BAFB-DF24BF5473E9}" presName="parSh" presStyleCnt="0"/>
      <dgm:spPr/>
    </dgm:pt>
    <dgm:pt modelId="{D6421D8D-6058-4BA9-9890-145F0DA56CF8}" type="pres">
      <dgm:prSet presAssocID="{015B426B-D716-4C85-BAFB-DF24BF5473E9}" presName="lineNode" presStyleLbl="alignAccFollowNode1" presStyleIdx="6" presStyleCnt="15"/>
      <dgm:spPr/>
    </dgm:pt>
    <dgm:pt modelId="{A17C593E-AFCE-4106-A5B9-9601C3C7D5F7}" type="pres">
      <dgm:prSet presAssocID="{015B426B-D716-4C85-BAFB-DF24BF5473E9}" presName="lineArrowNode" presStyleLbl="alignAccFollowNode1" presStyleIdx="7" presStyleCnt="15"/>
      <dgm:spPr/>
    </dgm:pt>
    <dgm:pt modelId="{522D8372-AF56-4286-BE3D-81F5299191BE}" type="pres">
      <dgm:prSet presAssocID="{FBBEA4B2-2AE7-416D-B02B-EF3C833297B6}" presName="sibTransNodeCircle" presStyleLbl="alignNode1" presStyleIdx="2" presStyleCnt="5">
        <dgm:presLayoutVars>
          <dgm:chMax val="0"/>
          <dgm:bulletEnabled/>
        </dgm:presLayoutVars>
      </dgm:prSet>
      <dgm:spPr/>
    </dgm:pt>
    <dgm:pt modelId="{2E992F49-AEEC-4219-B3D4-52765C325DB0}" type="pres">
      <dgm:prSet presAssocID="{FBBEA4B2-2AE7-416D-B02B-EF3C833297B6}" presName="spacerBetweenCircleAndCallout" presStyleCnt="0">
        <dgm:presLayoutVars/>
      </dgm:prSet>
      <dgm:spPr/>
    </dgm:pt>
    <dgm:pt modelId="{943ABB95-1637-4EDC-99A9-43FFE89CF3D5}" type="pres">
      <dgm:prSet presAssocID="{015B426B-D716-4C85-BAFB-DF24BF5473E9}" presName="nodeText" presStyleLbl="alignAccFollowNode1" presStyleIdx="8" presStyleCnt="15">
        <dgm:presLayoutVars>
          <dgm:bulletEnabled val="1"/>
        </dgm:presLayoutVars>
      </dgm:prSet>
      <dgm:spPr/>
    </dgm:pt>
    <dgm:pt modelId="{29A2A6AB-75F4-445B-94C5-A9B7CDBB83F4}" type="pres">
      <dgm:prSet presAssocID="{FBBEA4B2-2AE7-416D-B02B-EF3C833297B6}" presName="sibTransComposite" presStyleCnt="0"/>
      <dgm:spPr/>
    </dgm:pt>
    <dgm:pt modelId="{256CF6F1-C247-489F-A8EB-2148A28FDA8E}" type="pres">
      <dgm:prSet presAssocID="{8766536B-3E83-4F4D-8D44-C31419CD79AF}" presName="compositeNode" presStyleCnt="0"/>
      <dgm:spPr/>
    </dgm:pt>
    <dgm:pt modelId="{3E0095B9-FD1C-45DF-88D2-A8D7884A0CD5}" type="pres">
      <dgm:prSet presAssocID="{8766536B-3E83-4F4D-8D44-C31419CD79AF}" presName="parTx" presStyleLbl="node1" presStyleIdx="0" presStyleCnt="0">
        <dgm:presLayoutVars>
          <dgm:chMax val="0"/>
          <dgm:chPref val="0"/>
          <dgm:bulletEnabled val="1"/>
        </dgm:presLayoutVars>
      </dgm:prSet>
      <dgm:spPr/>
    </dgm:pt>
    <dgm:pt modelId="{5FB9561C-E88C-4C23-A8A8-7E9677A106EF}" type="pres">
      <dgm:prSet presAssocID="{8766536B-3E83-4F4D-8D44-C31419CD79AF}" presName="parSh" presStyleCnt="0"/>
      <dgm:spPr/>
    </dgm:pt>
    <dgm:pt modelId="{8085FACF-8327-4FFB-BDA9-61606BE453A4}" type="pres">
      <dgm:prSet presAssocID="{8766536B-3E83-4F4D-8D44-C31419CD79AF}" presName="lineNode" presStyleLbl="alignAccFollowNode1" presStyleIdx="9" presStyleCnt="15"/>
      <dgm:spPr/>
    </dgm:pt>
    <dgm:pt modelId="{C51CB9F5-ECA8-495F-91AA-237FD65586A3}" type="pres">
      <dgm:prSet presAssocID="{8766536B-3E83-4F4D-8D44-C31419CD79AF}" presName="lineArrowNode" presStyleLbl="alignAccFollowNode1" presStyleIdx="10" presStyleCnt="15"/>
      <dgm:spPr/>
    </dgm:pt>
    <dgm:pt modelId="{573274DA-6F4D-458F-A26D-B642A4511FB8}" type="pres">
      <dgm:prSet presAssocID="{A673CF19-5589-4A3A-B4BC-5C75A9F964D1}" presName="sibTransNodeCircle" presStyleLbl="alignNode1" presStyleIdx="3" presStyleCnt="5">
        <dgm:presLayoutVars>
          <dgm:chMax val="0"/>
          <dgm:bulletEnabled/>
        </dgm:presLayoutVars>
      </dgm:prSet>
      <dgm:spPr/>
    </dgm:pt>
    <dgm:pt modelId="{8EAB65F9-510B-4420-8B7E-BB9195BD65AB}" type="pres">
      <dgm:prSet presAssocID="{A673CF19-5589-4A3A-B4BC-5C75A9F964D1}" presName="spacerBetweenCircleAndCallout" presStyleCnt="0">
        <dgm:presLayoutVars/>
      </dgm:prSet>
      <dgm:spPr/>
    </dgm:pt>
    <dgm:pt modelId="{410F8183-A8C4-4D12-B81F-5F30E1C808F9}" type="pres">
      <dgm:prSet presAssocID="{8766536B-3E83-4F4D-8D44-C31419CD79AF}" presName="nodeText" presStyleLbl="alignAccFollowNode1" presStyleIdx="11" presStyleCnt="15">
        <dgm:presLayoutVars>
          <dgm:bulletEnabled val="1"/>
        </dgm:presLayoutVars>
      </dgm:prSet>
      <dgm:spPr/>
    </dgm:pt>
    <dgm:pt modelId="{195B276C-DA05-43A6-8E40-7A1498ADF47F}" type="pres">
      <dgm:prSet presAssocID="{A673CF19-5589-4A3A-B4BC-5C75A9F964D1}" presName="sibTransComposite" presStyleCnt="0"/>
      <dgm:spPr/>
    </dgm:pt>
    <dgm:pt modelId="{DBBC98C1-4EE7-461E-9798-B7D618449EBF}" type="pres">
      <dgm:prSet presAssocID="{B07813AA-9511-4DD4-B595-2CF7AEBD599A}" presName="compositeNode" presStyleCnt="0"/>
      <dgm:spPr/>
    </dgm:pt>
    <dgm:pt modelId="{2D89D88A-D897-4FCB-9216-67FB1C7FC14B}" type="pres">
      <dgm:prSet presAssocID="{B07813AA-9511-4DD4-B595-2CF7AEBD599A}" presName="parTx" presStyleLbl="node1" presStyleIdx="0" presStyleCnt="0">
        <dgm:presLayoutVars>
          <dgm:chMax val="0"/>
          <dgm:chPref val="0"/>
          <dgm:bulletEnabled val="1"/>
        </dgm:presLayoutVars>
      </dgm:prSet>
      <dgm:spPr/>
    </dgm:pt>
    <dgm:pt modelId="{1E185153-18AE-4CFA-A8CB-92B446CBF529}" type="pres">
      <dgm:prSet presAssocID="{B07813AA-9511-4DD4-B595-2CF7AEBD599A}" presName="parSh" presStyleCnt="0"/>
      <dgm:spPr/>
    </dgm:pt>
    <dgm:pt modelId="{CE0B2DF6-4CB0-49FB-A052-0A025F2E7BB0}" type="pres">
      <dgm:prSet presAssocID="{B07813AA-9511-4DD4-B595-2CF7AEBD599A}" presName="lineNode" presStyleLbl="alignAccFollowNode1" presStyleIdx="12" presStyleCnt="15"/>
      <dgm:spPr/>
    </dgm:pt>
    <dgm:pt modelId="{D05439C2-2BEC-4986-BF78-06F6AAE86AEE}" type="pres">
      <dgm:prSet presAssocID="{B07813AA-9511-4DD4-B595-2CF7AEBD599A}" presName="lineArrowNode" presStyleLbl="alignAccFollowNode1" presStyleIdx="13" presStyleCnt="15"/>
      <dgm:spPr/>
    </dgm:pt>
    <dgm:pt modelId="{2E5F3575-3F7C-4DB2-8ADD-7E18CE1E0E73}" type="pres">
      <dgm:prSet presAssocID="{94F1A6A1-7928-47DA-93E9-0D17B6BDC633}" presName="sibTransNodeCircle" presStyleLbl="alignNode1" presStyleIdx="4" presStyleCnt="5">
        <dgm:presLayoutVars>
          <dgm:chMax val="0"/>
          <dgm:bulletEnabled/>
        </dgm:presLayoutVars>
      </dgm:prSet>
      <dgm:spPr/>
    </dgm:pt>
    <dgm:pt modelId="{63677644-AA37-490C-A404-0BB5369E857B}" type="pres">
      <dgm:prSet presAssocID="{94F1A6A1-7928-47DA-93E9-0D17B6BDC633}" presName="spacerBetweenCircleAndCallout" presStyleCnt="0">
        <dgm:presLayoutVars/>
      </dgm:prSet>
      <dgm:spPr/>
    </dgm:pt>
    <dgm:pt modelId="{C735B035-1E5D-4633-8474-9A4AEE0444A1}" type="pres">
      <dgm:prSet presAssocID="{B07813AA-9511-4DD4-B595-2CF7AEBD599A}" presName="nodeText" presStyleLbl="alignAccFollowNode1" presStyleIdx="14" presStyleCnt="15">
        <dgm:presLayoutVars>
          <dgm:bulletEnabled val="1"/>
        </dgm:presLayoutVars>
      </dgm:prSet>
      <dgm:spPr/>
    </dgm:pt>
  </dgm:ptLst>
  <dgm:cxnLst>
    <dgm:cxn modelId="{5831C80A-1BFC-4343-B36D-E3CEC71E42A4}" srcId="{0D20E4CB-EE45-457F-9B94-D9D2E9C162B8}" destId="{015B426B-D716-4C85-BAFB-DF24BF5473E9}" srcOrd="2" destOrd="0" parTransId="{A22AA875-00ED-44A4-940D-5EE12CC96262}" sibTransId="{FBBEA4B2-2AE7-416D-B02B-EF3C833297B6}"/>
    <dgm:cxn modelId="{AB1A7B2F-1902-4D3A-B9B9-F17526035681}" srcId="{0D20E4CB-EE45-457F-9B94-D9D2E9C162B8}" destId="{8766536B-3E83-4F4D-8D44-C31419CD79AF}" srcOrd="3" destOrd="0" parTransId="{C4166BE2-F8F2-4710-A46B-B5A98A81465A}" sibTransId="{A673CF19-5589-4A3A-B4BC-5C75A9F964D1}"/>
    <dgm:cxn modelId="{6D3B9363-DB86-49CB-87C9-D52C172775B1}" srcId="{0D20E4CB-EE45-457F-9B94-D9D2E9C162B8}" destId="{B07813AA-9511-4DD4-B595-2CF7AEBD599A}" srcOrd="4" destOrd="0" parTransId="{FC75A7B9-D02F-4643-81E7-EB2956203634}" sibTransId="{94F1A6A1-7928-47DA-93E9-0D17B6BDC633}"/>
    <dgm:cxn modelId="{B637A967-1793-4D4B-BC98-73631BA20900}" type="presOf" srcId="{A673CF19-5589-4A3A-B4BC-5C75A9F964D1}" destId="{573274DA-6F4D-458F-A26D-B642A4511FB8}" srcOrd="0" destOrd="0" presId="urn:microsoft.com/office/officeart/2016/7/layout/LinearArrowProcessNumbered"/>
    <dgm:cxn modelId="{89A6016B-9DE5-4F59-A24E-A5205AC7AEE6}" type="presOf" srcId="{B07813AA-9511-4DD4-B595-2CF7AEBD599A}" destId="{C735B035-1E5D-4633-8474-9A4AEE0444A1}" srcOrd="0" destOrd="0" presId="urn:microsoft.com/office/officeart/2016/7/layout/LinearArrowProcessNumbered"/>
    <dgm:cxn modelId="{42CA6C6C-968C-4DCF-B351-2CD6B36B955F}" srcId="{0D20E4CB-EE45-457F-9B94-D9D2E9C162B8}" destId="{944745DE-C3C0-4742-B909-77DC4A53B1F8}" srcOrd="1" destOrd="0" parTransId="{469DC61F-2900-49E2-87AD-C969F606AB55}" sibTransId="{4FF4D0BB-B513-4F98-89F4-1C10D6016C8D}"/>
    <dgm:cxn modelId="{D004AB5A-4816-48E4-B6A3-BFB019A50E89}" srcId="{0D20E4CB-EE45-457F-9B94-D9D2E9C162B8}" destId="{FE5D1102-86E5-4DB1-B221-EF6181C4BFEE}" srcOrd="0" destOrd="0" parTransId="{8629A62A-145A-4F8C-8196-F92A86B3AE99}" sibTransId="{0DDCC9F3-DC0F-4F6E-B5DF-CCCE2C00D62D}"/>
    <dgm:cxn modelId="{BE24AFAD-F7FF-4EBA-9F53-EBECD8D0EBF2}" type="presOf" srcId="{4FF4D0BB-B513-4F98-89F4-1C10D6016C8D}" destId="{18E083A8-FB40-417E-AD7D-DCC6E639C5F8}" srcOrd="0" destOrd="0" presId="urn:microsoft.com/office/officeart/2016/7/layout/LinearArrowProcessNumbered"/>
    <dgm:cxn modelId="{2837F1B7-0839-4B52-8BBF-4958DBFC9EEC}" type="presOf" srcId="{944745DE-C3C0-4742-B909-77DC4A53B1F8}" destId="{CE31F580-A54D-4D32-8C0A-21397F429B7F}" srcOrd="0" destOrd="0" presId="urn:microsoft.com/office/officeart/2016/7/layout/LinearArrowProcessNumbered"/>
    <dgm:cxn modelId="{EB3478C5-9E1B-4DF0-969B-85A6D3D6EE53}" type="presOf" srcId="{0D20E4CB-EE45-457F-9B94-D9D2E9C162B8}" destId="{488E013E-AB9F-4660-B78A-14D6BC03DF73}" srcOrd="0" destOrd="0" presId="urn:microsoft.com/office/officeart/2016/7/layout/LinearArrowProcessNumbered"/>
    <dgm:cxn modelId="{C3D0F0C5-D9FB-4EEF-81C3-E5919AECAA53}" type="presOf" srcId="{0DDCC9F3-DC0F-4F6E-B5DF-CCCE2C00D62D}" destId="{35A9F253-B8A6-4136-8E48-E68A12A9299D}" srcOrd="0" destOrd="0" presId="urn:microsoft.com/office/officeart/2016/7/layout/LinearArrowProcessNumbered"/>
    <dgm:cxn modelId="{1D49E8CE-8640-43CD-A970-3AF46C53F228}" type="presOf" srcId="{FE5D1102-86E5-4DB1-B221-EF6181C4BFEE}" destId="{2340840E-F007-4E7F-9E58-DD491080CC5E}" srcOrd="0" destOrd="0" presId="urn:microsoft.com/office/officeart/2016/7/layout/LinearArrowProcessNumbered"/>
    <dgm:cxn modelId="{EF584CE0-3814-45D2-B135-07C8F4D5EB92}" type="presOf" srcId="{015B426B-D716-4C85-BAFB-DF24BF5473E9}" destId="{943ABB95-1637-4EDC-99A9-43FFE89CF3D5}" srcOrd="0" destOrd="0" presId="urn:microsoft.com/office/officeart/2016/7/layout/LinearArrowProcessNumbered"/>
    <dgm:cxn modelId="{7F0A82E2-3ABE-424B-BA1C-C2C00B37D71D}" type="presOf" srcId="{FBBEA4B2-2AE7-416D-B02B-EF3C833297B6}" destId="{522D8372-AF56-4286-BE3D-81F5299191BE}" srcOrd="0" destOrd="0" presId="urn:microsoft.com/office/officeart/2016/7/layout/LinearArrowProcessNumbered"/>
    <dgm:cxn modelId="{0BC80EF6-8FD5-49BC-8AD0-6CFCDAD9D2AF}" type="presOf" srcId="{94F1A6A1-7928-47DA-93E9-0D17B6BDC633}" destId="{2E5F3575-3F7C-4DB2-8ADD-7E18CE1E0E73}" srcOrd="0" destOrd="0" presId="urn:microsoft.com/office/officeart/2016/7/layout/LinearArrowProcessNumbered"/>
    <dgm:cxn modelId="{3A6052FB-3E21-4A0C-9A46-E57FBE76956E}" type="presOf" srcId="{8766536B-3E83-4F4D-8D44-C31419CD79AF}" destId="{410F8183-A8C4-4D12-B81F-5F30E1C808F9}" srcOrd="0" destOrd="0" presId="urn:microsoft.com/office/officeart/2016/7/layout/LinearArrowProcessNumbered"/>
    <dgm:cxn modelId="{65B5D166-944A-48D3-A06E-26EB39915B37}" type="presParOf" srcId="{488E013E-AB9F-4660-B78A-14D6BC03DF73}" destId="{40C374D7-AA90-429A-A376-D5246D1E4045}" srcOrd="0" destOrd="0" presId="urn:microsoft.com/office/officeart/2016/7/layout/LinearArrowProcessNumbered"/>
    <dgm:cxn modelId="{EE425A83-B1FF-4C0A-B7E6-8065126C3BA6}" type="presParOf" srcId="{40C374D7-AA90-429A-A376-D5246D1E4045}" destId="{9BAC6970-E01C-4D81-8CC9-3D90F48BE5DD}" srcOrd="0" destOrd="0" presId="urn:microsoft.com/office/officeart/2016/7/layout/LinearArrowProcessNumbered"/>
    <dgm:cxn modelId="{53C83613-8540-4D3C-BFEF-6E3E0DFA2443}" type="presParOf" srcId="{40C374D7-AA90-429A-A376-D5246D1E4045}" destId="{B430F219-6361-47EC-980E-C472774BAAE7}" srcOrd="1" destOrd="0" presId="urn:microsoft.com/office/officeart/2016/7/layout/LinearArrowProcessNumbered"/>
    <dgm:cxn modelId="{7C401EE9-1B27-43FA-9246-4BFFF7EE3513}" type="presParOf" srcId="{B430F219-6361-47EC-980E-C472774BAAE7}" destId="{FE1255C7-6AA6-4D6E-949B-DC4F1C90A747}" srcOrd="0" destOrd="0" presId="urn:microsoft.com/office/officeart/2016/7/layout/LinearArrowProcessNumbered"/>
    <dgm:cxn modelId="{85E72C28-883B-4AC3-84D6-06DB7B0CE751}" type="presParOf" srcId="{B430F219-6361-47EC-980E-C472774BAAE7}" destId="{579DAB9B-2DAD-4428-8CAA-F98BEEBC12A5}" srcOrd="1" destOrd="0" presId="urn:microsoft.com/office/officeart/2016/7/layout/LinearArrowProcessNumbered"/>
    <dgm:cxn modelId="{ADDAAD00-E36C-4CEC-A2C0-221F1CD77DAA}" type="presParOf" srcId="{B430F219-6361-47EC-980E-C472774BAAE7}" destId="{35A9F253-B8A6-4136-8E48-E68A12A9299D}" srcOrd="2" destOrd="0" presId="urn:microsoft.com/office/officeart/2016/7/layout/LinearArrowProcessNumbered"/>
    <dgm:cxn modelId="{4CA79E45-2C4F-493F-91D6-3E762DA70E63}" type="presParOf" srcId="{B430F219-6361-47EC-980E-C472774BAAE7}" destId="{91C9016F-FF5E-4F71-A085-96A341806934}" srcOrd="3" destOrd="0" presId="urn:microsoft.com/office/officeart/2016/7/layout/LinearArrowProcessNumbered"/>
    <dgm:cxn modelId="{9B2C2F10-E706-4D17-926B-D3E8A70EB133}" type="presParOf" srcId="{40C374D7-AA90-429A-A376-D5246D1E4045}" destId="{2340840E-F007-4E7F-9E58-DD491080CC5E}" srcOrd="2" destOrd="0" presId="urn:microsoft.com/office/officeart/2016/7/layout/LinearArrowProcessNumbered"/>
    <dgm:cxn modelId="{FD3AC8DA-603F-427B-B42F-A2A4A6507407}" type="presParOf" srcId="{488E013E-AB9F-4660-B78A-14D6BC03DF73}" destId="{3AB9DEEE-81D4-4B7E-8265-FA0E01B1E081}" srcOrd="1" destOrd="0" presId="urn:microsoft.com/office/officeart/2016/7/layout/LinearArrowProcessNumbered"/>
    <dgm:cxn modelId="{E5AD2FD0-6384-4766-8891-25209E6F9C9B}" type="presParOf" srcId="{488E013E-AB9F-4660-B78A-14D6BC03DF73}" destId="{4544F250-70E9-46E7-8DAA-E03A5685EC45}" srcOrd="2" destOrd="0" presId="urn:microsoft.com/office/officeart/2016/7/layout/LinearArrowProcessNumbered"/>
    <dgm:cxn modelId="{441448BB-5B5E-4642-8AB4-9CCEAEF1C0D8}" type="presParOf" srcId="{4544F250-70E9-46E7-8DAA-E03A5685EC45}" destId="{F26CEE79-DEAF-482C-B4FE-7ECBAC6BD48A}" srcOrd="0" destOrd="0" presId="urn:microsoft.com/office/officeart/2016/7/layout/LinearArrowProcessNumbered"/>
    <dgm:cxn modelId="{214C2BD0-39E4-4015-B1AA-2E242F944EF9}" type="presParOf" srcId="{4544F250-70E9-46E7-8DAA-E03A5685EC45}" destId="{D017BAAF-0992-4018-8DE1-4D0F6340A2B0}" srcOrd="1" destOrd="0" presId="urn:microsoft.com/office/officeart/2016/7/layout/LinearArrowProcessNumbered"/>
    <dgm:cxn modelId="{BB74C41A-86BD-4440-A5FE-E1BC750F6627}" type="presParOf" srcId="{D017BAAF-0992-4018-8DE1-4D0F6340A2B0}" destId="{056CDF45-15DA-4C28-91D6-648F868172B7}" srcOrd="0" destOrd="0" presId="urn:microsoft.com/office/officeart/2016/7/layout/LinearArrowProcessNumbered"/>
    <dgm:cxn modelId="{5D25A213-3599-4D5A-A942-2417EC594D66}" type="presParOf" srcId="{D017BAAF-0992-4018-8DE1-4D0F6340A2B0}" destId="{DAE4EFA7-832E-435B-BF13-3D47AC8DF5A3}" srcOrd="1" destOrd="0" presId="urn:microsoft.com/office/officeart/2016/7/layout/LinearArrowProcessNumbered"/>
    <dgm:cxn modelId="{34C0BB16-A08A-4607-A5DD-8889BC9FB7B5}" type="presParOf" srcId="{D017BAAF-0992-4018-8DE1-4D0F6340A2B0}" destId="{18E083A8-FB40-417E-AD7D-DCC6E639C5F8}" srcOrd="2" destOrd="0" presId="urn:microsoft.com/office/officeart/2016/7/layout/LinearArrowProcessNumbered"/>
    <dgm:cxn modelId="{0E97F82B-5A76-457F-BCCE-2081012B4F66}" type="presParOf" srcId="{D017BAAF-0992-4018-8DE1-4D0F6340A2B0}" destId="{B2A14C29-82C2-4FF2-9206-2EF33A53544C}" srcOrd="3" destOrd="0" presId="urn:microsoft.com/office/officeart/2016/7/layout/LinearArrowProcessNumbered"/>
    <dgm:cxn modelId="{90EAB69E-C535-4DC3-BA88-64F3BBF95C34}" type="presParOf" srcId="{4544F250-70E9-46E7-8DAA-E03A5685EC45}" destId="{CE31F580-A54D-4D32-8C0A-21397F429B7F}" srcOrd="2" destOrd="0" presId="urn:microsoft.com/office/officeart/2016/7/layout/LinearArrowProcessNumbered"/>
    <dgm:cxn modelId="{12E9F63B-EED8-4BA8-B8D1-A3EE4382C59A}" type="presParOf" srcId="{488E013E-AB9F-4660-B78A-14D6BC03DF73}" destId="{E1BA98D1-B1C8-4C45-8985-5F9D96EACDC8}" srcOrd="3" destOrd="0" presId="urn:microsoft.com/office/officeart/2016/7/layout/LinearArrowProcessNumbered"/>
    <dgm:cxn modelId="{1512BFF3-3AC8-4845-BF04-927900BDC00F}" type="presParOf" srcId="{488E013E-AB9F-4660-B78A-14D6BC03DF73}" destId="{9168C278-35D5-418D-9F5B-E18199C8B8BC}" srcOrd="4" destOrd="0" presId="urn:microsoft.com/office/officeart/2016/7/layout/LinearArrowProcessNumbered"/>
    <dgm:cxn modelId="{C15FB891-8370-4DF0-A1D4-184B36736A7F}" type="presParOf" srcId="{9168C278-35D5-418D-9F5B-E18199C8B8BC}" destId="{8A5560D4-BC4A-4A73-B94C-62836AF04AC0}" srcOrd="0" destOrd="0" presId="urn:microsoft.com/office/officeart/2016/7/layout/LinearArrowProcessNumbered"/>
    <dgm:cxn modelId="{1E545363-4D59-4CDB-9E94-737430DF7DE8}" type="presParOf" srcId="{9168C278-35D5-418D-9F5B-E18199C8B8BC}" destId="{C177CCB1-6770-4F07-97CC-869DE3228622}" srcOrd="1" destOrd="0" presId="urn:microsoft.com/office/officeart/2016/7/layout/LinearArrowProcessNumbered"/>
    <dgm:cxn modelId="{8751E21F-1B52-4736-BE8A-DC7F3204BA88}" type="presParOf" srcId="{C177CCB1-6770-4F07-97CC-869DE3228622}" destId="{D6421D8D-6058-4BA9-9890-145F0DA56CF8}" srcOrd="0" destOrd="0" presId="urn:microsoft.com/office/officeart/2016/7/layout/LinearArrowProcessNumbered"/>
    <dgm:cxn modelId="{5C042C6D-BD57-4177-8094-DC89BD01F103}" type="presParOf" srcId="{C177CCB1-6770-4F07-97CC-869DE3228622}" destId="{A17C593E-AFCE-4106-A5B9-9601C3C7D5F7}" srcOrd="1" destOrd="0" presId="urn:microsoft.com/office/officeart/2016/7/layout/LinearArrowProcessNumbered"/>
    <dgm:cxn modelId="{58D65627-F4F7-485C-8FF0-02BD662136A2}" type="presParOf" srcId="{C177CCB1-6770-4F07-97CC-869DE3228622}" destId="{522D8372-AF56-4286-BE3D-81F5299191BE}" srcOrd="2" destOrd="0" presId="urn:microsoft.com/office/officeart/2016/7/layout/LinearArrowProcessNumbered"/>
    <dgm:cxn modelId="{03DF63DB-32CB-437C-A089-D1117E078BF8}" type="presParOf" srcId="{C177CCB1-6770-4F07-97CC-869DE3228622}" destId="{2E992F49-AEEC-4219-B3D4-52765C325DB0}" srcOrd="3" destOrd="0" presId="urn:microsoft.com/office/officeart/2016/7/layout/LinearArrowProcessNumbered"/>
    <dgm:cxn modelId="{8158C68C-7732-409B-B9C8-4340EB4E42B3}" type="presParOf" srcId="{9168C278-35D5-418D-9F5B-E18199C8B8BC}" destId="{943ABB95-1637-4EDC-99A9-43FFE89CF3D5}" srcOrd="2" destOrd="0" presId="urn:microsoft.com/office/officeart/2016/7/layout/LinearArrowProcessNumbered"/>
    <dgm:cxn modelId="{3C6D99D0-418A-4BE0-9EC8-BDF488972500}" type="presParOf" srcId="{488E013E-AB9F-4660-B78A-14D6BC03DF73}" destId="{29A2A6AB-75F4-445B-94C5-A9B7CDBB83F4}" srcOrd="5" destOrd="0" presId="urn:microsoft.com/office/officeart/2016/7/layout/LinearArrowProcessNumbered"/>
    <dgm:cxn modelId="{CACF7762-3A9E-4ADD-AD78-90E5EACE5236}" type="presParOf" srcId="{488E013E-AB9F-4660-B78A-14D6BC03DF73}" destId="{256CF6F1-C247-489F-A8EB-2148A28FDA8E}" srcOrd="6" destOrd="0" presId="urn:microsoft.com/office/officeart/2016/7/layout/LinearArrowProcessNumbered"/>
    <dgm:cxn modelId="{597C63A9-D47D-4A3F-B292-52997C2F8420}" type="presParOf" srcId="{256CF6F1-C247-489F-A8EB-2148A28FDA8E}" destId="{3E0095B9-FD1C-45DF-88D2-A8D7884A0CD5}" srcOrd="0" destOrd="0" presId="urn:microsoft.com/office/officeart/2016/7/layout/LinearArrowProcessNumbered"/>
    <dgm:cxn modelId="{6333877D-59F4-423F-90F6-CEA5FE3C0A21}" type="presParOf" srcId="{256CF6F1-C247-489F-A8EB-2148A28FDA8E}" destId="{5FB9561C-E88C-4C23-A8A8-7E9677A106EF}" srcOrd="1" destOrd="0" presId="urn:microsoft.com/office/officeart/2016/7/layout/LinearArrowProcessNumbered"/>
    <dgm:cxn modelId="{007C2B18-0153-455D-947E-C46DBAD7E722}" type="presParOf" srcId="{5FB9561C-E88C-4C23-A8A8-7E9677A106EF}" destId="{8085FACF-8327-4FFB-BDA9-61606BE453A4}" srcOrd="0" destOrd="0" presId="urn:microsoft.com/office/officeart/2016/7/layout/LinearArrowProcessNumbered"/>
    <dgm:cxn modelId="{1403E198-5FAB-4C52-BFE5-0FF8BBE31F7F}" type="presParOf" srcId="{5FB9561C-E88C-4C23-A8A8-7E9677A106EF}" destId="{C51CB9F5-ECA8-495F-91AA-237FD65586A3}" srcOrd="1" destOrd="0" presId="urn:microsoft.com/office/officeart/2016/7/layout/LinearArrowProcessNumbered"/>
    <dgm:cxn modelId="{52EDF8E8-1D13-4CB1-A750-1F13AC216BA7}" type="presParOf" srcId="{5FB9561C-E88C-4C23-A8A8-7E9677A106EF}" destId="{573274DA-6F4D-458F-A26D-B642A4511FB8}" srcOrd="2" destOrd="0" presId="urn:microsoft.com/office/officeart/2016/7/layout/LinearArrowProcessNumbered"/>
    <dgm:cxn modelId="{A4EF691A-8737-4122-A1DC-BD2502F6F120}" type="presParOf" srcId="{5FB9561C-E88C-4C23-A8A8-7E9677A106EF}" destId="{8EAB65F9-510B-4420-8B7E-BB9195BD65AB}" srcOrd="3" destOrd="0" presId="urn:microsoft.com/office/officeart/2016/7/layout/LinearArrowProcessNumbered"/>
    <dgm:cxn modelId="{E4F3F888-FB01-4288-AAF2-A9803D63AFDB}" type="presParOf" srcId="{256CF6F1-C247-489F-A8EB-2148A28FDA8E}" destId="{410F8183-A8C4-4D12-B81F-5F30E1C808F9}" srcOrd="2" destOrd="0" presId="urn:microsoft.com/office/officeart/2016/7/layout/LinearArrowProcessNumbered"/>
    <dgm:cxn modelId="{F86AE499-0A54-4411-95AF-BF57580B1534}" type="presParOf" srcId="{488E013E-AB9F-4660-B78A-14D6BC03DF73}" destId="{195B276C-DA05-43A6-8E40-7A1498ADF47F}" srcOrd="7" destOrd="0" presId="urn:microsoft.com/office/officeart/2016/7/layout/LinearArrowProcessNumbered"/>
    <dgm:cxn modelId="{B61070BF-0762-4D54-BDB9-395847ECB8F9}" type="presParOf" srcId="{488E013E-AB9F-4660-B78A-14D6BC03DF73}" destId="{DBBC98C1-4EE7-461E-9798-B7D618449EBF}" srcOrd="8" destOrd="0" presId="urn:microsoft.com/office/officeart/2016/7/layout/LinearArrowProcessNumbered"/>
    <dgm:cxn modelId="{74B8228F-9521-4A62-8804-8CCFF068E383}" type="presParOf" srcId="{DBBC98C1-4EE7-461E-9798-B7D618449EBF}" destId="{2D89D88A-D897-4FCB-9216-67FB1C7FC14B}" srcOrd="0" destOrd="0" presId="urn:microsoft.com/office/officeart/2016/7/layout/LinearArrowProcessNumbered"/>
    <dgm:cxn modelId="{F08A01ED-B047-4EFA-AC27-AF595B83AA54}" type="presParOf" srcId="{DBBC98C1-4EE7-461E-9798-B7D618449EBF}" destId="{1E185153-18AE-4CFA-A8CB-92B446CBF529}" srcOrd="1" destOrd="0" presId="urn:microsoft.com/office/officeart/2016/7/layout/LinearArrowProcessNumbered"/>
    <dgm:cxn modelId="{1FF4CC36-6942-4694-8B28-27EF6AA11CE8}" type="presParOf" srcId="{1E185153-18AE-4CFA-A8CB-92B446CBF529}" destId="{CE0B2DF6-4CB0-49FB-A052-0A025F2E7BB0}" srcOrd="0" destOrd="0" presId="urn:microsoft.com/office/officeart/2016/7/layout/LinearArrowProcessNumbered"/>
    <dgm:cxn modelId="{BC3E7785-F7D4-4907-8DD7-17047499AE05}" type="presParOf" srcId="{1E185153-18AE-4CFA-A8CB-92B446CBF529}" destId="{D05439C2-2BEC-4986-BF78-06F6AAE86AEE}" srcOrd="1" destOrd="0" presId="urn:microsoft.com/office/officeart/2016/7/layout/LinearArrowProcessNumbered"/>
    <dgm:cxn modelId="{BB2C9099-334F-4CF1-86AB-2F44E15AD58E}" type="presParOf" srcId="{1E185153-18AE-4CFA-A8CB-92B446CBF529}" destId="{2E5F3575-3F7C-4DB2-8ADD-7E18CE1E0E73}" srcOrd="2" destOrd="0" presId="urn:microsoft.com/office/officeart/2016/7/layout/LinearArrowProcessNumbered"/>
    <dgm:cxn modelId="{6F60E55E-2859-4FB0-8A64-B1042BF78D3A}" type="presParOf" srcId="{1E185153-18AE-4CFA-A8CB-92B446CBF529}" destId="{63677644-AA37-490C-A404-0BB5369E857B}" srcOrd="3" destOrd="0" presId="urn:microsoft.com/office/officeart/2016/7/layout/LinearArrowProcessNumbered"/>
    <dgm:cxn modelId="{6ADDDF91-D914-4E6C-A3C2-1CED3037985E}" type="presParOf" srcId="{DBBC98C1-4EE7-461E-9798-B7D618449EBF}" destId="{C735B035-1E5D-4633-8474-9A4AEE0444A1}" srcOrd="2" destOrd="0" presId="urn:microsoft.com/office/officeart/2016/7/layout/LinearArrow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1255C7-6AA6-4D6E-949B-DC4F1C90A747}">
      <dsp:nvSpPr>
        <dsp:cNvPr id="0" name=""/>
        <dsp:cNvSpPr/>
      </dsp:nvSpPr>
      <dsp:spPr>
        <a:xfrm>
          <a:off x="629964" y="1566952"/>
          <a:ext cx="500910" cy="71"/>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79DAB9B-2DAD-4428-8CAA-F98BEEBC12A5}">
      <dsp:nvSpPr>
        <dsp:cNvPr id="0" name=""/>
        <dsp:cNvSpPr/>
      </dsp:nvSpPr>
      <dsp:spPr>
        <a:xfrm>
          <a:off x="1160929" y="1524858"/>
          <a:ext cx="57604" cy="108187"/>
        </a:xfrm>
        <a:prstGeom prst="chevron">
          <a:avLst>
            <a:gd name="adj" fmla="val 90000"/>
          </a:avLst>
        </a:prstGeom>
        <a:solidFill>
          <a:schemeClr val="accent3">
            <a:tint val="40000"/>
            <a:alpha val="90000"/>
            <a:hueOff val="144939"/>
            <a:satOff val="7143"/>
            <a:lumOff val="127"/>
            <a:alphaOff val="0"/>
          </a:schemeClr>
        </a:solidFill>
        <a:ln w="12700" cap="flat" cmpd="sng" algn="ctr">
          <a:solidFill>
            <a:schemeClr val="accent3">
              <a:tint val="40000"/>
              <a:alpha val="90000"/>
              <a:hueOff val="144939"/>
              <a:satOff val="7143"/>
              <a:lumOff val="127"/>
              <a:alphaOff val="0"/>
            </a:schemeClr>
          </a:solidFill>
          <a:prstDash val="solid"/>
          <a:miter lim="800000"/>
        </a:ln>
        <a:effectLst/>
      </dsp:spPr>
      <dsp:style>
        <a:lnRef idx="2">
          <a:scrgbClr r="0" g="0" b="0"/>
        </a:lnRef>
        <a:fillRef idx="1">
          <a:scrgbClr r="0" g="0" b="0"/>
        </a:fillRef>
        <a:effectRef idx="0">
          <a:scrgbClr r="0" g="0" b="0"/>
        </a:effectRef>
        <a:fontRef idx="minor"/>
      </dsp:style>
    </dsp:sp>
    <dsp:sp modelId="{35A9F253-B8A6-4136-8E48-E68A12A9299D}">
      <dsp:nvSpPr>
        <dsp:cNvPr id="0" name=""/>
        <dsp:cNvSpPr/>
      </dsp:nvSpPr>
      <dsp:spPr>
        <a:xfrm>
          <a:off x="349285" y="1348923"/>
          <a:ext cx="436129" cy="436129"/>
        </a:xfrm>
        <a:prstGeom prst="ellips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924" tIns="16924" rIns="16924" bIns="16924" numCol="1" spcCol="1270" anchor="ctr" anchorCtr="0">
          <a:noAutofit/>
        </a:bodyPr>
        <a:lstStyle/>
        <a:p>
          <a:pPr marL="0" lvl="0" indent="0" algn="ctr" defTabSz="844550">
            <a:lnSpc>
              <a:spcPct val="90000"/>
            </a:lnSpc>
            <a:spcBef>
              <a:spcPct val="0"/>
            </a:spcBef>
            <a:spcAft>
              <a:spcPct val="35000"/>
            </a:spcAft>
            <a:buNone/>
          </a:pPr>
          <a:r>
            <a:rPr lang="en-US" sz="1900" kern="1200"/>
            <a:t>1</a:t>
          </a:r>
        </a:p>
      </dsp:txBody>
      <dsp:txXfrm>
        <a:off x="413155" y="1412793"/>
        <a:ext cx="308389" cy="308389"/>
      </dsp:txXfrm>
    </dsp:sp>
    <dsp:sp modelId="{2340840E-F007-4E7F-9E58-DD491080CC5E}">
      <dsp:nvSpPr>
        <dsp:cNvPr id="0" name=""/>
        <dsp:cNvSpPr/>
      </dsp:nvSpPr>
      <dsp:spPr>
        <a:xfrm>
          <a:off x="3825" y="1950628"/>
          <a:ext cx="1127049" cy="2272724"/>
        </a:xfrm>
        <a:prstGeom prst="upArrowCallout">
          <a:avLst>
            <a:gd name="adj1" fmla="val 50000"/>
            <a:gd name="adj2" fmla="val 20000"/>
            <a:gd name="adj3" fmla="val 20000"/>
            <a:gd name="adj4" fmla="val 100000"/>
          </a:avLst>
        </a:prstGeom>
        <a:solidFill>
          <a:schemeClr val="accent3">
            <a:tint val="40000"/>
            <a:alpha val="90000"/>
            <a:hueOff val="289877"/>
            <a:satOff val="14286"/>
            <a:lumOff val="254"/>
            <a:alphaOff val="0"/>
          </a:schemeClr>
        </a:solidFill>
        <a:ln w="12700" cap="flat" cmpd="sng" algn="ctr">
          <a:solidFill>
            <a:schemeClr val="accent3">
              <a:tint val="40000"/>
              <a:alpha val="90000"/>
              <a:hueOff val="289877"/>
              <a:satOff val="14286"/>
              <a:lumOff val="25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3" tIns="165100" rIns="88903" bIns="165100" numCol="1" spcCol="1270" anchor="t" anchorCtr="0">
          <a:noAutofit/>
        </a:bodyPr>
        <a:lstStyle/>
        <a:p>
          <a:pPr marL="0" lvl="0" indent="0" algn="l" defTabSz="488950">
            <a:lnSpc>
              <a:spcPct val="90000"/>
            </a:lnSpc>
            <a:spcBef>
              <a:spcPct val="0"/>
            </a:spcBef>
            <a:spcAft>
              <a:spcPct val="35000"/>
            </a:spcAft>
            <a:buNone/>
          </a:pPr>
          <a:r>
            <a:rPr lang="en-US" sz="1100" kern="1200"/>
            <a:t>Offer an alternative intervention for highly conflicted co-parents, where mediation and co-parenting are not in the best interest of the child</a:t>
          </a:r>
        </a:p>
      </dsp:txBody>
      <dsp:txXfrm>
        <a:off x="3825" y="2176038"/>
        <a:ext cx="1127049" cy="2047314"/>
      </dsp:txXfrm>
    </dsp:sp>
    <dsp:sp modelId="{056CDF45-15DA-4C28-91D6-648F868172B7}">
      <dsp:nvSpPr>
        <dsp:cNvPr id="0" name=""/>
        <dsp:cNvSpPr/>
      </dsp:nvSpPr>
      <dsp:spPr>
        <a:xfrm>
          <a:off x="1256102" y="1566800"/>
          <a:ext cx="1127049" cy="71"/>
        </a:xfrm>
        <a:prstGeom prst="rect">
          <a:avLst/>
        </a:prstGeom>
        <a:solidFill>
          <a:schemeClr val="accent3">
            <a:tint val="40000"/>
            <a:alpha val="90000"/>
            <a:hueOff val="434816"/>
            <a:satOff val="21429"/>
            <a:lumOff val="381"/>
            <a:alphaOff val="0"/>
          </a:schemeClr>
        </a:solidFill>
        <a:ln w="12700" cap="flat" cmpd="sng" algn="ctr">
          <a:solidFill>
            <a:schemeClr val="accent3">
              <a:tint val="40000"/>
              <a:alpha val="90000"/>
              <a:hueOff val="434816"/>
              <a:satOff val="21429"/>
              <a:lumOff val="381"/>
              <a:alphaOff val="0"/>
            </a:schemeClr>
          </a:solidFill>
          <a:prstDash val="solid"/>
          <a:miter lim="800000"/>
        </a:ln>
        <a:effectLst/>
      </dsp:spPr>
      <dsp:style>
        <a:lnRef idx="2">
          <a:scrgbClr r="0" g="0" b="0"/>
        </a:lnRef>
        <a:fillRef idx="1">
          <a:scrgbClr r="0" g="0" b="0"/>
        </a:fillRef>
        <a:effectRef idx="0">
          <a:scrgbClr r="0" g="0" b="0"/>
        </a:effectRef>
        <a:fontRef idx="minor"/>
      </dsp:style>
    </dsp:sp>
    <dsp:sp modelId="{DAE4EFA7-832E-435B-BF13-3D47AC8DF5A3}">
      <dsp:nvSpPr>
        <dsp:cNvPr id="0" name=""/>
        <dsp:cNvSpPr/>
      </dsp:nvSpPr>
      <dsp:spPr>
        <a:xfrm>
          <a:off x="2413207" y="1524718"/>
          <a:ext cx="57604" cy="108270"/>
        </a:xfrm>
        <a:prstGeom prst="chevron">
          <a:avLst>
            <a:gd name="adj" fmla="val 90000"/>
          </a:avLst>
        </a:prstGeom>
        <a:solidFill>
          <a:schemeClr val="accent3">
            <a:tint val="40000"/>
            <a:alpha val="90000"/>
            <a:hueOff val="579755"/>
            <a:satOff val="28571"/>
            <a:lumOff val="508"/>
            <a:alphaOff val="0"/>
          </a:schemeClr>
        </a:solidFill>
        <a:ln w="12700" cap="flat" cmpd="sng" algn="ctr">
          <a:solidFill>
            <a:schemeClr val="accent3">
              <a:tint val="40000"/>
              <a:alpha val="90000"/>
              <a:hueOff val="579755"/>
              <a:satOff val="28571"/>
              <a:lumOff val="508"/>
              <a:alphaOff val="0"/>
            </a:schemeClr>
          </a:solidFill>
          <a:prstDash val="solid"/>
          <a:miter lim="800000"/>
        </a:ln>
        <a:effectLst/>
      </dsp:spPr>
      <dsp:style>
        <a:lnRef idx="2">
          <a:scrgbClr r="0" g="0" b="0"/>
        </a:lnRef>
        <a:fillRef idx="1">
          <a:scrgbClr r="0" g="0" b="0"/>
        </a:fillRef>
        <a:effectRef idx="0">
          <a:scrgbClr r="0" g="0" b="0"/>
        </a:effectRef>
        <a:fontRef idx="minor"/>
      </dsp:style>
    </dsp:sp>
    <dsp:sp modelId="{18E083A8-FB40-417E-AD7D-DCC6E639C5F8}">
      <dsp:nvSpPr>
        <dsp:cNvPr id="0" name=""/>
        <dsp:cNvSpPr/>
      </dsp:nvSpPr>
      <dsp:spPr>
        <a:xfrm>
          <a:off x="1601563" y="1348771"/>
          <a:ext cx="436129" cy="436129"/>
        </a:xfrm>
        <a:prstGeom prst="ellipse">
          <a:avLst/>
        </a:prstGeom>
        <a:solidFill>
          <a:schemeClr val="accent3">
            <a:hueOff val="677650"/>
            <a:satOff val="25000"/>
            <a:lumOff val="-3676"/>
            <a:alphaOff val="0"/>
          </a:schemeClr>
        </a:solidFill>
        <a:ln w="12700" cap="flat" cmpd="sng" algn="ctr">
          <a:solidFill>
            <a:schemeClr val="accent3">
              <a:hueOff val="677650"/>
              <a:satOff val="25000"/>
              <a:lumOff val="-36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924" tIns="16924" rIns="16924" bIns="16924" numCol="1" spcCol="1270" anchor="ctr" anchorCtr="0">
          <a:noAutofit/>
        </a:bodyPr>
        <a:lstStyle/>
        <a:p>
          <a:pPr marL="0" lvl="0" indent="0" algn="ctr" defTabSz="844550">
            <a:lnSpc>
              <a:spcPct val="90000"/>
            </a:lnSpc>
            <a:spcBef>
              <a:spcPct val="0"/>
            </a:spcBef>
            <a:spcAft>
              <a:spcPct val="35000"/>
            </a:spcAft>
            <a:buNone/>
          </a:pPr>
          <a:r>
            <a:rPr lang="en-US" sz="1900" kern="1200"/>
            <a:t>2</a:t>
          </a:r>
        </a:p>
      </dsp:txBody>
      <dsp:txXfrm>
        <a:off x="1665433" y="1412641"/>
        <a:ext cx="308389" cy="308389"/>
      </dsp:txXfrm>
    </dsp:sp>
    <dsp:sp modelId="{CE31F580-A54D-4D32-8C0A-21397F429B7F}">
      <dsp:nvSpPr>
        <dsp:cNvPr id="0" name=""/>
        <dsp:cNvSpPr/>
      </dsp:nvSpPr>
      <dsp:spPr>
        <a:xfrm>
          <a:off x="1256102" y="1950452"/>
          <a:ext cx="1127049" cy="2272724"/>
        </a:xfrm>
        <a:prstGeom prst="upArrowCallout">
          <a:avLst>
            <a:gd name="adj1" fmla="val 50000"/>
            <a:gd name="adj2" fmla="val 20000"/>
            <a:gd name="adj3" fmla="val 20000"/>
            <a:gd name="adj4" fmla="val 100000"/>
          </a:avLst>
        </a:prstGeom>
        <a:solidFill>
          <a:schemeClr val="accent3">
            <a:tint val="40000"/>
            <a:alpha val="90000"/>
            <a:hueOff val="724693"/>
            <a:satOff val="35714"/>
            <a:lumOff val="635"/>
            <a:alphaOff val="0"/>
          </a:schemeClr>
        </a:solidFill>
        <a:ln w="12700" cap="flat" cmpd="sng" algn="ctr">
          <a:solidFill>
            <a:schemeClr val="accent3">
              <a:tint val="40000"/>
              <a:alpha val="90000"/>
              <a:hueOff val="724693"/>
              <a:satOff val="35714"/>
              <a:lumOff val="63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3" tIns="165100" rIns="88903" bIns="165100" numCol="1" spcCol="1270" anchor="t" anchorCtr="0">
          <a:noAutofit/>
        </a:bodyPr>
        <a:lstStyle/>
        <a:p>
          <a:pPr marL="0" lvl="0" indent="0" algn="l" defTabSz="488950">
            <a:lnSpc>
              <a:spcPct val="90000"/>
            </a:lnSpc>
            <a:spcBef>
              <a:spcPct val="0"/>
            </a:spcBef>
            <a:spcAft>
              <a:spcPct val="35000"/>
            </a:spcAft>
            <a:buNone/>
          </a:pPr>
          <a:r>
            <a:rPr lang="en-US" sz="1100" kern="1200"/>
            <a:t>Create child-specific, concrete parenting structures within and between the child’s multiple environments</a:t>
          </a:r>
        </a:p>
      </dsp:txBody>
      <dsp:txXfrm>
        <a:off x="1256102" y="2175862"/>
        <a:ext cx="1127049" cy="2047314"/>
      </dsp:txXfrm>
    </dsp:sp>
    <dsp:sp modelId="{D6421D8D-6058-4BA9-9890-145F0DA56CF8}">
      <dsp:nvSpPr>
        <dsp:cNvPr id="0" name=""/>
        <dsp:cNvSpPr/>
      </dsp:nvSpPr>
      <dsp:spPr>
        <a:xfrm>
          <a:off x="2508380" y="1566864"/>
          <a:ext cx="1127049" cy="72"/>
        </a:xfrm>
        <a:prstGeom prst="rect">
          <a:avLst/>
        </a:prstGeom>
        <a:solidFill>
          <a:schemeClr val="accent3">
            <a:tint val="40000"/>
            <a:alpha val="90000"/>
            <a:hueOff val="869632"/>
            <a:satOff val="42857"/>
            <a:lumOff val="762"/>
            <a:alphaOff val="0"/>
          </a:schemeClr>
        </a:solidFill>
        <a:ln w="12700" cap="flat" cmpd="sng" algn="ctr">
          <a:solidFill>
            <a:schemeClr val="accent3">
              <a:tint val="40000"/>
              <a:alpha val="90000"/>
              <a:hueOff val="869632"/>
              <a:satOff val="42857"/>
              <a:lumOff val="762"/>
              <a:alphaOff val="0"/>
            </a:schemeClr>
          </a:solidFill>
          <a:prstDash val="solid"/>
          <a:miter lim="800000"/>
        </a:ln>
        <a:effectLst/>
      </dsp:spPr>
      <dsp:style>
        <a:lnRef idx="2">
          <a:scrgbClr r="0" g="0" b="0"/>
        </a:lnRef>
        <a:fillRef idx="1">
          <a:scrgbClr r="0" g="0" b="0"/>
        </a:fillRef>
        <a:effectRef idx="0">
          <a:scrgbClr r="0" g="0" b="0"/>
        </a:effectRef>
        <a:fontRef idx="minor"/>
      </dsp:style>
    </dsp:sp>
    <dsp:sp modelId="{A17C593E-AFCE-4106-A5B9-9601C3C7D5F7}">
      <dsp:nvSpPr>
        <dsp:cNvPr id="0" name=""/>
        <dsp:cNvSpPr/>
      </dsp:nvSpPr>
      <dsp:spPr>
        <a:xfrm>
          <a:off x="3665484" y="1524770"/>
          <a:ext cx="57604" cy="108334"/>
        </a:xfrm>
        <a:prstGeom prst="chevron">
          <a:avLst>
            <a:gd name="adj" fmla="val 90000"/>
          </a:avLst>
        </a:prstGeom>
        <a:solidFill>
          <a:schemeClr val="accent3">
            <a:tint val="40000"/>
            <a:alpha val="90000"/>
            <a:hueOff val="1014570"/>
            <a:satOff val="50000"/>
            <a:lumOff val="890"/>
            <a:alphaOff val="0"/>
          </a:schemeClr>
        </a:solidFill>
        <a:ln w="12700" cap="flat" cmpd="sng" algn="ctr">
          <a:solidFill>
            <a:schemeClr val="accent3">
              <a:tint val="40000"/>
              <a:alpha val="90000"/>
              <a:hueOff val="1014570"/>
              <a:satOff val="50000"/>
              <a:lumOff val="89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22D8372-AF56-4286-BE3D-81F5299191BE}">
      <dsp:nvSpPr>
        <dsp:cNvPr id="0" name=""/>
        <dsp:cNvSpPr/>
      </dsp:nvSpPr>
      <dsp:spPr>
        <a:xfrm>
          <a:off x="2853840" y="1348835"/>
          <a:ext cx="436129" cy="436129"/>
        </a:xfrm>
        <a:prstGeom prst="ellipse">
          <a:avLst/>
        </a:prstGeom>
        <a:solidFill>
          <a:schemeClr val="accent3">
            <a:hueOff val="1355300"/>
            <a:satOff val="50000"/>
            <a:lumOff val="-7353"/>
            <a:alphaOff val="0"/>
          </a:schemeClr>
        </a:solidFill>
        <a:ln w="12700" cap="flat" cmpd="sng" algn="ctr">
          <a:solidFill>
            <a:schemeClr val="accent3">
              <a:hueOff val="1355300"/>
              <a:satOff val="50000"/>
              <a:lumOff val="-735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924" tIns="16924" rIns="16924" bIns="16924" numCol="1" spcCol="1270" anchor="ctr" anchorCtr="0">
          <a:noAutofit/>
        </a:bodyPr>
        <a:lstStyle/>
        <a:p>
          <a:pPr marL="0" lvl="0" indent="0" algn="ctr" defTabSz="844550">
            <a:lnSpc>
              <a:spcPct val="90000"/>
            </a:lnSpc>
            <a:spcBef>
              <a:spcPct val="0"/>
            </a:spcBef>
            <a:spcAft>
              <a:spcPct val="35000"/>
            </a:spcAft>
            <a:buNone/>
          </a:pPr>
          <a:r>
            <a:rPr lang="en-US" sz="1900" kern="1200"/>
            <a:t>3</a:t>
          </a:r>
        </a:p>
      </dsp:txBody>
      <dsp:txXfrm>
        <a:off x="2917710" y="1412705"/>
        <a:ext cx="308389" cy="308389"/>
      </dsp:txXfrm>
    </dsp:sp>
    <dsp:sp modelId="{943ABB95-1637-4EDC-99A9-43FFE89CF3D5}">
      <dsp:nvSpPr>
        <dsp:cNvPr id="0" name=""/>
        <dsp:cNvSpPr/>
      </dsp:nvSpPr>
      <dsp:spPr>
        <a:xfrm>
          <a:off x="2508380" y="1950628"/>
          <a:ext cx="1127049" cy="2272724"/>
        </a:xfrm>
        <a:prstGeom prst="upArrowCallout">
          <a:avLst>
            <a:gd name="adj1" fmla="val 50000"/>
            <a:gd name="adj2" fmla="val 20000"/>
            <a:gd name="adj3" fmla="val 20000"/>
            <a:gd name="adj4" fmla="val 100000"/>
          </a:avLst>
        </a:prstGeom>
        <a:solidFill>
          <a:schemeClr val="accent3">
            <a:tint val="40000"/>
            <a:alpha val="90000"/>
            <a:hueOff val="1159509"/>
            <a:satOff val="57143"/>
            <a:lumOff val="1017"/>
            <a:alphaOff val="0"/>
          </a:schemeClr>
        </a:solidFill>
        <a:ln w="12700" cap="flat" cmpd="sng" algn="ctr">
          <a:solidFill>
            <a:schemeClr val="accent3">
              <a:tint val="40000"/>
              <a:alpha val="90000"/>
              <a:hueOff val="1159509"/>
              <a:satOff val="57143"/>
              <a:lumOff val="101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3" tIns="165100" rIns="88903" bIns="165100" numCol="1" spcCol="1270" anchor="t" anchorCtr="0">
          <a:noAutofit/>
        </a:bodyPr>
        <a:lstStyle/>
        <a:p>
          <a:pPr marL="0" lvl="0" indent="0" algn="l" defTabSz="488950">
            <a:lnSpc>
              <a:spcPct val="90000"/>
            </a:lnSpc>
            <a:spcBef>
              <a:spcPct val="0"/>
            </a:spcBef>
            <a:spcAft>
              <a:spcPct val="35000"/>
            </a:spcAft>
            <a:buNone/>
          </a:pPr>
          <a:r>
            <a:rPr lang="en-US" sz="1100" kern="1200"/>
            <a:t>Create and identify the boundaries necessary for separate environments, while limiting efforts of other caregiver to impose control outside of their environment</a:t>
          </a:r>
        </a:p>
      </dsp:txBody>
      <dsp:txXfrm>
        <a:off x="2508380" y="2176038"/>
        <a:ext cx="1127049" cy="2047314"/>
      </dsp:txXfrm>
    </dsp:sp>
    <dsp:sp modelId="{8085FACF-8327-4FFB-BDA9-61606BE453A4}">
      <dsp:nvSpPr>
        <dsp:cNvPr id="0" name=""/>
        <dsp:cNvSpPr/>
      </dsp:nvSpPr>
      <dsp:spPr>
        <a:xfrm>
          <a:off x="3760657" y="1566864"/>
          <a:ext cx="1127049" cy="72"/>
        </a:xfrm>
        <a:prstGeom prst="rect">
          <a:avLst/>
        </a:prstGeom>
        <a:solidFill>
          <a:schemeClr val="accent3">
            <a:tint val="40000"/>
            <a:alpha val="90000"/>
            <a:hueOff val="1304448"/>
            <a:satOff val="64286"/>
            <a:lumOff val="1144"/>
            <a:alphaOff val="0"/>
          </a:schemeClr>
        </a:solidFill>
        <a:ln w="12700" cap="flat" cmpd="sng" algn="ctr">
          <a:solidFill>
            <a:schemeClr val="accent3">
              <a:tint val="40000"/>
              <a:alpha val="90000"/>
              <a:hueOff val="1304448"/>
              <a:satOff val="64286"/>
              <a:lumOff val="1144"/>
              <a:alphaOff val="0"/>
            </a:schemeClr>
          </a:solidFill>
          <a:prstDash val="solid"/>
          <a:miter lim="800000"/>
        </a:ln>
        <a:effectLst/>
      </dsp:spPr>
      <dsp:style>
        <a:lnRef idx="2">
          <a:scrgbClr r="0" g="0" b="0"/>
        </a:lnRef>
        <a:fillRef idx="1">
          <a:scrgbClr r="0" g="0" b="0"/>
        </a:fillRef>
        <a:effectRef idx="0">
          <a:scrgbClr r="0" g="0" b="0"/>
        </a:effectRef>
        <a:fontRef idx="minor"/>
      </dsp:style>
    </dsp:sp>
    <dsp:sp modelId="{C51CB9F5-ECA8-495F-91AA-237FD65586A3}">
      <dsp:nvSpPr>
        <dsp:cNvPr id="0" name=""/>
        <dsp:cNvSpPr/>
      </dsp:nvSpPr>
      <dsp:spPr>
        <a:xfrm>
          <a:off x="4917761" y="1524770"/>
          <a:ext cx="57604" cy="108334"/>
        </a:xfrm>
        <a:prstGeom prst="chevron">
          <a:avLst>
            <a:gd name="adj" fmla="val 90000"/>
          </a:avLst>
        </a:prstGeom>
        <a:solidFill>
          <a:schemeClr val="accent3">
            <a:tint val="40000"/>
            <a:alpha val="90000"/>
            <a:hueOff val="1449386"/>
            <a:satOff val="71429"/>
            <a:lumOff val="1271"/>
            <a:alphaOff val="0"/>
          </a:schemeClr>
        </a:solidFill>
        <a:ln w="12700" cap="flat" cmpd="sng" algn="ctr">
          <a:solidFill>
            <a:schemeClr val="accent3">
              <a:tint val="40000"/>
              <a:alpha val="90000"/>
              <a:hueOff val="1449386"/>
              <a:satOff val="71429"/>
              <a:lumOff val="1271"/>
              <a:alphaOff val="0"/>
            </a:schemeClr>
          </a:solidFill>
          <a:prstDash val="solid"/>
          <a:miter lim="800000"/>
        </a:ln>
        <a:effectLst/>
      </dsp:spPr>
      <dsp:style>
        <a:lnRef idx="2">
          <a:scrgbClr r="0" g="0" b="0"/>
        </a:lnRef>
        <a:fillRef idx="1">
          <a:scrgbClr r="0" g="0" b="0"/>
        </a:fillRef>
        <a:effectRef idx="0">
          <a:scrgbClr r="0" g="0" b="0"/>
        </a:effectRef>
        <a:fontRef idx="minor"/>
      </dsp:style>
    </dsp:sp>
    <dsp:sp modelId="{573274DA-6F4D-458F-A26D-B642A4511FB8}">
      <dsp:nvSpPr>
        <dsp:cNvPr id="0" name=""/>
        <dsp:cNvSpPr/>
      </dsp:nvSpPr>
      <dsp:spPr>
        <a:xfrm>
          <a:off x="4106117" y="1348835"/>
          <a:ext cx="436129" cy="436129"/>
        </a:xfrm>
        <a:prstGeom prst="ellipse">
          <a:avLst/>
        </a:prstGeom>
        <a:solidFill>
          <a:schemeClr val="accent3">
            <a:hueOff val="2032949"/>
            <a:satOff val="75000"/>
            <a:lumOff val="-11029"/>
            <a:alphaOff val="0"/>
          </a:schemeClr>
        </a:solidFill>
        <a:ln w="12700" cap="flat" cmpd="sng" algn="ctr">
          <a:solidFill>
            <a:schemeClr val="accent3">
              <a:hueOff val="2032949"/>
              <a:satOff val="75000"/>
              <a:lumOff val="-1102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924" tIns="16924" rIns="16924" bIns="16924" numCol="1" spcCol="1270" anchor="ctr" anchorCtr="0">
          <a:noAutofit/>
        </a:bodyPr>
        <a:lstStyle/>
        <a:p>
          <a:pPr marL="0" lvl="0" indent="0" algn="ctr" defTabSz="844550">
            <a:lnSpc>
              <a:spcPct val="90000"/>
            </a:lnSpc>
            <a:spcBef>
              <a:spcPct val="0"/>
            </a:spcBef>
            <a:spcAft>
              <a:spcPct val="35000"/>
            </a:spcAft>
            <a:buNone/>
          </a:pPr>
          <a:r>
            <a:rPr lang="en-US" sz="1900" kern="1200"/>
            <a:t>4</a:t>
          </a:r>
        </a:p>
      </dsp:txBody>
      <dsp:txXfrm>
        <a:off x="4169987" y="1412705"/>
        <a:ext cx="308389" cy="308389"/>
      </dsp:txXfrm>
    </dsp:sp>
    <dsp:sp modelId="{410F8183-A8C4-4D12-B81F-5F30E1C808F9}">
      <dsp:nvSpPr>
        <dsp:cNvPr id="0" name=""/>
        <dsp:cNvSpPr/>
      </dsp:nvSpPr>
      <dsp:spPr>
        <a:xfrm>
          <a:off x="3760657" y="1950628"/>
          <a:ext cx="1127049" cy="2272724"/>
        </a:xfrm>
        <a:prstGeom prst="upArrowCallout">
          <a:avLst>
            <a:gd name="adj1" fmla="val 50000"/>
            <a:gd name="adj2" fmla="val 20000"/>
            <a:gd name="adj3" fmla="val 20000"/>
            <a:gd name="adj4" fmla="val 100000"/>
          </a:avLst>
        </a:prstGeom>
        <a:solidFill>
          <a:schemeClr val="accent3">
            <a:tint val="40000"/>
            <a:alpha val="90000"/>
            <a:hueOff val="1594325"/>
            <a:satOff val="78571"/>
            <a:lumOff val="1398"/>
            <a:alphaOff val="0"/>
          </a:schemeClr>
        </a:solidFill>
        <a:ln w="12700" cap="flat" cmpd="sng" algn="ctr">
          <a:solidFill>
            <a:schemeClr val="accent3">
              <a:tint val="40000"/>
              <a:alpha val="90000"/>
              <a:hueOff val="1594325"/>
              <a:satOff val="78571"/>
              <a:lumOff val="139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3" tIns="165100" rIns="88903" bIns="165100" numCol="1" spcCol="1270" anchor="t" anchorCtr="0">
          <a:noAutofit/>
        </a:bodyPr>
        <a:lstStyle/>
        <a:p>
          <a:pPr marL="0" lvl="0" indent="0" algn="l" defTabSz="488950">
            <a:lnSpc>
              <a:spcPct val="90000"/>
            </a:lnSpc>
            <a:spcBef>
              <a:spcPct val="0"/>
            </a:spcBef>
            <a:spcAft>
              <a:spcPct val="35000"/>
            </a:spcAft>
            <a:buNone/>
          </a:pPr>
          <a:r>
            <a:rPr lang="en-US" sz="1100" kern="1200"/>
            <a:t>Allow for the healthiest form of communication possible to maintain</a:t>
          </a:r>
        </a:p>
      </dsp:txBody>
      <dsp:txXfrm>
        <a:off x="3760657" y="2176038"/>
        <a:ext cx="1127049" cy="2047314"/>
      </dsp:txXfrm>
    </dsp:sp>
    <dsp:sp modelId="{CE0B2DF6-4CB0-49FB-A052-0A025F2E7BB0}">
      <dsp:nvSpPr>
        <dsp:cNvPr id="0" name=""/>
        <dsp:cNvSpPr/>
      </dsp:nvSpPr>
      <dsp:spPr>
        <a:xfrm>
          <a:off x="5012935" y="1566864"/>
          <a:ext cx="563524" cy="72"/>
        </a:xfrm>
        <a:prstGeom prst="rect">
          <a:avLst/>
        </a:prstGeom>
        <a:solidFill>
          <a:schemeClr val="accent3">
            <a:tint val="40000"/>
            <a:alpha val="90000"/>
            <a:hueOff val="1739264"/>
            <a:satOff val="85714"/>
            <a:lumOff val="1525"/>
            <a:alphaOff val="0"/>
          </a:schemeClr>
        </a:solidFill>
        <a:ln w="12700" cap="flat" cmpd="sng" algn="ctr">
          <a:solidFill>
            <a:schemeClr val="accent3">
              <a:tint val="40000"/>
              <a:alpha val="90000"/>
              <a:hueOff val="1739264"/>
              <a:satOff val="85714"/>
              <a:lumOff val="1525"/>
              <a:alphaOff val="0"/>
            </a:schemeClr>
          </a:solidFill>
          <a:prstDash val="solid"/>
          <a:miter lim="800000"/>
        </a:ln>
        <a:effectLst/>
      </dsp:spPr>
      <dsp:style>
        <a:lnRef idx="2">
          <a:scrgbClr r="0" g="0" b="0"/>
        </a:lnRef>
        <a:fillRef idx="1">
          <a:scrgbClr r="0" g="0" b="0"/>
        </a:fillRef>
        <a:effectRef idx="0">
          <a:scrgbClr r="0" g="0" b="0"/>
        </a:effectRef>
        <a:fontRef idx="minor"/>
      </dsp:style>
    </dsp:sp>
    <dsp:sp modelId="{2E5F3575-3F7C-4DB2-8ADD-7E18CE1E0E73}">
      <dsp:nvSpPr>
        <dsp:cNvPr id="0" name=""/>
        <dsp:cNvSpPr/>
      </dsp:nvSpPr>
      <dsp:spPr>
        <a:xfrm>
          <a:off x="5358395" y="1348835"/>
          <a:ext cx="436129" cy="436129"/>
        </a:xfrm>
        <a:prstGeom prst="ellipse">
          <a:avLst/>
        </a:prstGeom>
        <a:solidFill>
          <a:schemeClr val="accent3">
            <a:hueOff val="2710599"/>
            <a:satOff val="100000"/>
            <a:lumOff val="-14706"/>
            <a:alphaOff val="0"/>
          </a:schemeClr>
        </a:solidFill>
        <a:ln w="12700" cap="flat" cmpd="sng" algn="ctr">
          <a:solidFill>
            <a:schemeClr val="accent3">
              <a:hueOff val="2710599"/>
              <a:satOff val="100000"/>
              <a:lumOff val="-1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924" tIns="16924" rIns="16924" bIns="16924" numCol="1" spcCol="1270" anchor="ctr" anchorCtr="0">
          <a:noAutofit/>
        </a:bodyPr>
        <a:lstStyle/>
        <a:p>
          <a:pPr marL="0" lvl="0" indent="0" algn="ctr" defTabSz="844550">
            <a:lnSpc>
              <a:spcPct val="90000"/>
            </a:lnSpc>
            <a:spcBef>
              <a:spcPct val="0"/>
            </a:spcBef>
            <a:spcAft>
              <a:spcPct val="35000"/>
            </a:spcAft>
            <a:buNone/>
          </a:pPr>
          <a:r>
            <a:rPr lang="en-US" sz="1900" kern="1200"/>
            <a:t>5</a:t>
          </a:r>
        </a:p>
      </dsp:txBody>
      <dsp:txXfrm>
        <a:off x="5422265" y="1412705"/>
        <a:ext cx="308389" cy="308389"/>
      </dsp:txXfrm>
    </dsp:sp>
    <dsp:sp modelId="{C735B035-1E5D-4633-8474-9A4AEE0444A1}">
      <dsp:nvSpPr>
        <dsp:cNvPr id="0" name=""/>
        <dsp:cNvSpPr/>
      </dsp:nvSpPr>
      <dsp:spPr>
        <a:xfrm>
          <a:off x="5012935" y="1950628"/>
          <a:ext cx="1127049" cy="2272724"/>
        </a:xfrm>
        <a:prstGeom prst="upArrowCallout">
          <a:avLst>
            <a:gd name="adj1" fmla="val 50000"/>
            <a:gd name="adj2" fmla="val 20000"/>
            <a:gd name="adj3" fmla="val 20000"/>
            <a:gd name="adj4" fmla="val 100000"/>
          </a:avLst>
        </a:prstGeom>
        <a:solidFill>
          <a:schemeClr val="accent3">
            <a:tint val="40000"/>
            <a:alpha val="90000"/>
            <a:hueOff val="2029141"/>
            <a:satOff val="100000"/>
            <a:lumOff val="1779"/>
            <a:alphaOff val="0"/>
          </a:schemeClr>
        </a:solidFill>
        <a:ln w="12700" cap="flat" cmpd="sng" algn="ctr">
          <a:solidFill>
            <a:schemeClr val="accent3">
              <a:tint val="40000"/>
              <a:alpha val="90000"/>
              <a:hueOff val="2029141"/>
              <a:satOff val="100000"/>
              <a:lumOff val="177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3" tIns="165100" rIns="88903" bIns="165100" numCol="1" spcCol="1270" anchor="t" anchorCtr="0">
          <a:noAutofit/>
        </a:bodyPr>
        <a:lstStyle/>
        <a:p>
          <a:pPr marL="0" lvl="0" indent="0" algn="l" defTabSz="488950">
            <a:lnSpc>
              <a:spcPct val="90000"/>
            </a:lnSpc>
            <a:spcBef>
              <a:spcPct val="0"/>
            </a:spcBef>
            <a:spcAft>
              <a:spcPct val="35000"/>
            </a:spcAft>
            <a:buNone/>
          </a:pPr>
          <a:r>
            <a:rPr lang="en-US" sz="1100" kern="1200"/>
            <a:t>Child-Parent relationship is the forefront of the decision making not the parental dynamics</a:t>
          </a:r>
        </a:p>
      </dsp:txBody>
      <dsp:txXfrm>
        <a:off x="5012935" y="2176038"/>
        <a:ext cx="1127049" cy="2047314"/>
      </dsp:txXfrm>
    </dsp:sp>
  </dsp:spTree>
</dsp:drawing>
</file>

<file path=ppt/diagrams/layout1.xml><?xml version="1.0" encoding="utf-8"?>
<dgm:layoutDef xmlns:dgm="http://schemas.openxmlformats.org/drawingml/2006/diagram" xmlns:a="http://schemas.openxmlformats.org/drawingml/2006/main" uniqueId="urn:microsoft.com/office/officeart/2016/7/layout/LinearArrowProcessNumbered">
  <dgm:title val="Linear Arrow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shape called UpArrowCallout. Also the nodes are connected by an arrow like shape emphasizing the process natur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3"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L"/>
      <dgm:param type="nodeVertAlign" val="t"/>
    </dgm:alg>
    <dgm:shape xmlns:r="http://schemas.openxmlformats.org/officeDocument/2006/relationships" r:blip="">
      <dgm:adjLst/>
    </dgm:shape>
    <dgm:presOf/>
    <dgm:constrLst>
      <dgm:constr type="w" for="ch" forName="compositeNode" refType="w"/>
      <dgm:constr type="h" for="ch" forName="compositeNode" op="equ"/>
      <dgm:constr type="w" for="ch" forName="sibTransComposite" refType="w" refFor="ch" refForName="compositeNode" fact="0"/>
      <dgm:constr type="w" for="des" forName="parTx"/>
      <dgm:constr type="h" for="des" forName="parTx" op="equ"/>
      <dgm:constr type="h" for="des" forName="parSh" op="equ"/>
      <dgm:constr type="w" for="des" forName="nodeText"/>
      <dgm:constr type="h" for="des" forName="nodeText" op="equ"/>
      <dgm:constr type="w" for="des" forName="parSh"/>
      <dgm:constr type="w" for="des" forName="parSh" op="equ"/>
      <dgm:constr type="primFontSz" for="des" forName="parTx" val="26"/>
      <dgm:constr type="primFontSz" for="des" forName="parTx" op="equ"/>
      <dgm:constr type="primFontSz" for="des" forName="parSh" op="equ"/>
      <dgm:constr type="primFontSz" for="des" forName="nodeText" op="equ"/>
      <dgm:constr type="secFontSz" for="des" forName="nodeText" op="equ"/>
      <dgm:constr type="primFontSz" for="des" forName="sibTransNodeCircle" op="equ"/>
      <dgm:constr type="h" for="des" forName="sibTransNodeCircle" op="equ"/>
      <dgm:constr type="w" for="des" forName="sibTransNodeCircle" op="equ"/>
      <dgm:constr type="h" for="des" forName="parTx" refType="primFontSz" refFor="des" refForName="parTx" fact="1.5"/>
      <dgm:constr type="h" for="ch" forName="compositeNode" refType="h"/>
      <dgm:constr type="h" for="des" forName="parSh" refType="w"/>
      <dgm:constr type="h" for="des" forName="nodeText" refType="primFontSz" refFor="des" refForName="parTx" fact="2.1"/>
      <dgm:constr type="h" for="des" forName="parSh" refType="h" refFor="des" refForName="parTx" op="lte" fact="1.2"/>
      <dgm:constr type="h" for="des" forName="parSh" refType="h" refFor="des" refForName="parTx" op="gte" fact="1.2"/>
    </dgm:constrLst>
    <dgm:ruleLst>
      <dgm:rule type="primFontSz" for="des" forName="parSh" val="5" fact="NaN" max="NaN"/>
    </dgm:ruleLst>
    <dgm:forEach name="Name3" axis="ch" ptType="node">
      <dgm:layoutNode name="compositeNode">
        <dgm:alg type="composite"/>
        <dgm:shape xmlns:r="http://schemas.openxmlformats.org/officeDocument/2006/relationships" r:blip="">
          <dgm:adjLst/>
        </dgm:shape>
        <dgm:presOf/>
        <dgm:choose name="Name004">
          <dgm:if name="Name5" axis="self" ptType="node" func="cnt" op="equ" val="0">
            <dgm:constrLst>
              <dgm:constr type="w" for="ch" forName="parTx" refType="w"/>
              <dgm:constr type="w" for="ch" forName="parSh" refType="w" refFor="ch" refForName="parTx"/>
              <dgm:constr type="w" for="ch" forName="nodeText" refType="w" refFor="ch" refForName="parTx"/>
              <dgm:constr type="t" for="ch" forName="nodeText" refType="b" refFor="ch" refForName="parSh"/>
            </dgm:constrLst>
          </dgm:if>
          <dgm:else name="Name6">
            <dgm:constrLst>
              <dgm:constr type="w" for="ch" forName="parTx" refType="w"/>
              <dgm:constr type="w" for="ch" forName="parSh" refType="w" refFor="ch" refForName="parTx"/>
              <dgm:constr type="w" for="ch" forName="nodeText" refType="w" refFor="ch" refForName="parTx" fact="0.9"/>
              <dgm:constr type="t" for="ch" forName="nodeText" refType="b" refFor="ch" refForName="parSh"/>
            </dgm:constrLst>
          </dgm:else>
        </dgm:choose>
        <dgm:ruleLst>
          <dgm:rule type="h" val="INF" fact="NaN" max="NaN"/>
        </dgm:ruleLst>
        <dgm:layoutNode name="parTx">
          <dgm:varLst>
            <dgm:chMax val="0"/>
            <dgm:chPref val="0"/>
            <dgm:bulletEnabled val="1"/>
          </dgm:varLst>
          <dgm:alg type="tx"/>
          <dgm:shape xmlns:r="http://schemas.openxmlformats.org/officeDocument/2006/relationships" type="rect" r:blip="" zOrderOff="1" hideGeom="1">
            <dgm:adjLst/>
          </dgm:shape>
          <dgm:presOf/>
          <dgm:constrLst>
            <dgm:constr type="h" refType="w" op="lte" fact="0.4"/>
            <dgm:constr type="h"/>
          </dgm:constrLst>
          <dgm:ruleLst>
            <dgm:rule type="h" val="INF" fact="NaN" max="NaN"/>
          </dgm:ruleLst>
        </dgm:layoutNode>
        <dgm:layoutNode name="parSh">
          <dgm:alg type="composite"/>
          <dgm:shape xmlns:r="http://schemas.openxmlformats.org/officeDocument/2006/relationships" r:blip="">
            <dgm:adjLst/>
          </dgm:shape>
          <dgm:presOf axis="self" ptType="node"/>
          <dgm:choose name="casesForFirstAndLastNode">
            <dgm:if name="ifFirstNode" axis="self" ptType="node" func="pos" op="equ" val="1">
              <dgm:choose name="removeLineWhenOnlyOneNode">
                <dgm:if name="ifOnlyOneNode" axis="followSib" ptType="node" func="cnt" op="equ" val="0">
                  <dgm:constrLst>
                    <dgm:constr type="h"/>
                    <dgm:constr type="h" for="ch" forName="lineNode" val="0.002"/>
                    <dgm:constr type="w" for="ch" forName="lineNode" refType="w" fact="0"/>
                    <dgm:constr type="w" for="ch" forName="lineArrowNode" refType="w" fact="0"/>
                    <dgm:constr type="h" for="ch" forName="lineArrowNode" refType="h" fact="0"/>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ifMoreThanOneNode">
                  <dgm:constrLst>
                    <dgm:constr type="h"/>
                    <dgm:constr type="h" for="ch" forName="lineNode" val="0.002"/>
                    <dgm:constr type="w" for="ch" forName="lineNode" refType="w" fact="0.4"/>
                    <dgm:constr type="l" for="ch" forName="lineNode" refType="w" fact="0.5"/>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if>
            <dgm:if name="ifLastNode" axis="self" ptType="node" func="revPos" op="equ" val="1">
              <dgm:constrLst>
                <dgm:constr type="h"/>
                <dgm:constr type="h" for="ch" forName="lineNode" val="0.002"/>
                <dgm:constr type="w" for="ch" forName="lineNode" refType="w" fact="0.45"/>
                <dgm:constr type="w" for="ch" forName="lineArrowNode" refType="w" fact="0"/>
                <dgm:constr type="h" for="ch" forName="lineArrowNode" refType="h" fact="0"/>
                <dgm:constr type="ctrY" for="ch" forName="lineNode" refType="ctrY" refFor="ch" refForName="sibTransNodeCircle"/>
                <dgm:constr type="h" for="ch" forName="sibTransNodeCircle" refType="h"/>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allOtherNodes">
              <dgm:constrLst>
                <dgm:constr type="h"/>
                <dgm:constr type="h" for="ch" forName="lineNode" val="0.002"/>
                <dgm:constr type="w" for="ch" forName="lineNode" refType="w" fact="0.9"/>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layoutNode name="lineNode" styleLbl="alignAccFollowNode1">
            <dgm:alg type="sp"/>
            <dgm:shape xmlns:r="http://schemas.openxmlformats.org/officeDocument/2006/relationships" type="rect" r:blip="">
              <dgm:adjLst/>
            </dgm:shape>
            <dgm:presOf/>
            <dgm:constrLst/>
            <dgm:ruleLst/>
          </dgm:layoutNode>
          <dgm:layoutNode name="lineArrowNode" styleLbl="alignAccFollowNode1">
            <dgm:alg type="sp"/>
            <dgm:shape xmlns:r="http://schemas.openxmlformats.org/officeDocument/2006/relationships" type="chevron" r:blip="">
              <dgm:adjLst>
                <dgm:adj idx="1" val="0.9"/>
              </dgm:adjLst>
            </dgm:shape>
            <dgm:presOf/>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param type="parTxRTLAlign" val="l"/>
              </dgm:alg>
              <dgm:shape xmlns:r="http://schemas.openxmlformats.org/officeDocument/2006/relationships" type="ellipse" r:blip="">
                <dgm:adjLst/>
              </dgm:shape>
              <dgm:constrLst>
                <dgm:constr type="w" refType="h" op="equ"/>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presOf/>
          <dgm:ruleLst/>
        </dgm:layoutNode>
        <dgm:layoutNode name="nodeText" styleLbl="alignAccFollowNode1">
          <dgm:varLst>
            <dgm:bulletEnabled val="1"/>
          </dgm:varLst>
          <dgm:alg type="tx">
            <dgm:param type="parTxLTRAlign" val="l"/>
            <dgm:param type="parTxRTLAlign" val="r"/>
            <dgm:param type="txAnchorVert" val="t"/>
          </dgm:alg>
          <dgm:shape xmlns:r="http://schemas.openxmlformats.org/officeDocument/2006/relationships" type="upArrowCallout" r:blip="">
            <dgm:adjLst>
              <dgm:adj idx="1" val="0.5"/>
              <dgm:adj idx="2" val="0.2"/>
              <dgm:adj idx="3" val="0.2"/>
              <dgm:adj idx="4" val="1"/>
            </dgm:adjLst>
          </dgm:shape>
          <dgm:presOf axis="desOrSelf" ptType="node"/>
          <dgm:constrLst>
            <dgm:constr type="secFontSz" val="16"/>
            <dgm:constr type="primFontSz" val="26"/>
            <dgm:constr type="h"/>
            <dgm:constr type="tMarg" val="13"/>
            <dgm:constr type="lMarg" refType="w" fact="0.2236"/>
            <dgm:constr type="rMarg" refType="w" fact="0.2236"/>
            <dgm:constr type="bMarg" val="13"/>
          </dgm:constrLst>
          <dgm:ruleLst>
            <dgm:rule type="secFontSz" val="11" fact="NaN" max="NaN"/>
            <dgm:rule type="primFontSz" val="11" fact="NaN" max="NaN"/>
            <dgm:rule type="h" val="INF" fact="NaN" max="NaN"/>
          </dgm:ruleLst>
        </dgm:layoutNode>
      </dgm:layoutNode>
      <dgm:forEach name="sibTransForEach" axis="followSib" ptType="sibTrans" cnt="1">
        <dgm:layoutNode name="sibTransComposite" styleLbl="alignAccFollowNode1">
          <dgm:alg type="sp"/>
          <dgm:shape xmlns:r="http://schemas.openxmlformats.org/officeDocument/2006/relationships" r:blip="">
            <dgm:adjLst/>
          </dgm:shape>
          <dgm:ruleLst/>
        </dgm:layoutNode>
        <dgm:ruleLst>
          <dgm:rule type="h" val="INF" fact="NaN" max="NaN"/>
        </dgm:ruleLst>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CB8BBFC-5342-4510-BABB-70B6FEDE3763}" type="datetimeFigureOut">
              <a:rPr lang="en-US" smtClean="0"/>
              <a:t>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8148C-AB78-4B5E-A429-8FE312BE46E4}" type="slidenum">
              <a:rPr lang="en-US" smtClean="0"/>
              <a:t>‹#›</a:t>
            </a:fld>
            <a:endParaRPr lang="en-US"/>
          </a:p>
        </p:txBody>
      </p:sp>
    </p:spTree>
    <p:extLst>
      <p:ext uri="{BB962C8B-B14F-4D97-AF65-F5344CB8AC3E}">
        <p14:creationId xmlns:p14="http://schemas.microsoft.com/office/powerpoint/2010/main" val="1318816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B8BBFC-5342-4510-BABB-70B6FEDE3763}" type="datetimeFigureOut">
              <a:rPr lang="en-US" smtClean="0"/>
              <a:t>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8148C-AB78-4B5E-A429-8FE312BE46E4}" type="slidenum">
              <a:rPr lang="en-US" smtClean="0"/>
              <a:t>‹#›</a:t>
            </a:fld>
            <a:endParaRPr lang="en-US"/>
          </a:p>
        </p:txBody>
      </p:sp>
    </p:spTree>
    <p:extLst>
      <p:ext uri="{BB962C8B-B14F-4D97-AF65-F5344CB8AC3E}">
        <p14:creationId xmlns:p14="http://schemas.microsoft.com/office/powerpoint/2010/main" val="2624199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B8BBFC-5342-4510-BABB-70B6FEDE3763}" type="datetimeFigureOut">
              <a:rPr lang="en-US" smtClean="0"/>
              <a:t>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8148C-AB78-4B5E-A429-8FE312BE46E4}" type="slidenum">
              <a:rPr lang="en-US" smtClean="0"/>
              <a:t>‹#›</a:t>
            </a:fld>
            <a:endParaRPr lang="en-US"/>
          </a:p>
        </p:txBody>
      </p:sp>
    </p:spTree>
    <p:extLst>
      <p:ext uri="{BB962C8B-B14F-4D97-AF65-F5344CB8AC3E}">
        <p14:creationId xmlns:p14="http://schemas.microsoft.com/office/powerpoint/2010/main" val="1003421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B8BBFC-5342-4510-BABB-70B6FEDE3763}" type="datetimeFigureOut">
              <a:rPr lang="en-US" smtClean="0"/>
              <a:t>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8148C-AB78-4B5E-A429-8FE312BE46E4}" type="slidenum">
              <a:rPr lang="en-US" smtClean="0"/>
              <a:t>‹#›</a:t>
            </a:fld>
            <a:endParaRPr lang="en-US"/>
          </a:p>
        </p:txBody>
      </p:sp>
    </p:spTree>
    <p:extLst>
      <p:ext uri="{BB962C8B-B14F-4D97-AF65-F5344CB8AC3E}">
        <p14:creationId xmlns:p14="http://schemas.microsoft.com/office/powerpoint/2010/main" val="3754970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B8BBFC-5342-4510-BABB-70B6FEDE3763}" type="datetimeFigureOut">
              <a:rPr lang="en-US" smtClean="0"/>
              <a:t>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8148C-AB78-4B5E-A429-8FE312BE46E4}" type="slidenum">
              <a:rPr lang="en-US" smtClean="0"/>
              <a:t>‹#›</a:t>
            </a:fld>
            <a:endParaRPr lang="en-US"/>
          </a:p>
        </p:txBody>
      </p:sp>
    </p:spTree>
    <p:extLst>
      <p:ext uri="{BB962C8B-B14F-4D97-AF65-F5344CB8AC3E}">
        <p14:creationId xmlns:p14="http://schemas.microsoft.com/office/powerpoint/2010/main" val="868343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CB8BBFC-5342-4510-BABB-70B6FEDE3763}" type="datetimeFigureOut">
              <a:rPr lang="en-US" smtClean="0"/>
              <a:t>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C8148C-AB78-4B5E-A429-8FE312BE46E4}" type="slidenum">
              <a:rPr lang="en-US" smtClean="0"/>
              <a:t>‹#›</a:t>
            </a:fld>
            <a:endParaRPr lang="en-US"/>
          </a:p>
        </p:txBody>
      </p:sp>
    </p:spTree>
    <p:extLst>
      <p:ext uri="{BB962C8B-B14F-4D97-AF65-F5344CB8AC3E}">
        <p14:creationId xmlns:p14="http://schemas.microsoft.com/office/powerpoint/2010/main" val="1287079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CB8BBFC-5342-4510-BABB-70B6FEDE3763}" type="datetimeFigureOut">
              <a:rPr lang="en-US" smtClean="0"/>
              <a:t>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C8148C-AB78-4B5E-A429-8FE312BE46E4}" type="slidenum">
              <a:rPr lang="en-US" smtClean="0"/>
              <a:t>‹#›</a:t>
            </a:fld>
            <a:endParaRPr lang="en-US"/>
          </a:p>
        </p:txBody>
      </p:sp>
    </p:spTree>
    <p:extLst>
      <p:ext uri="{BB962C8B-B14F-4D97-AF65-F5344CB8AC3E}">
        <p14:creationId xmlns:p14="http://schemas.microsoft.com/office/powerpoint/2010/main" val="3143314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CB8BBFC-5342-4510-BABB-70B6FEDE3763}" type="datetimeFigureOut">
              <a:rPr lang="en-US" smtClean="0"/>
              <a:t>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C8148C-AB78-4B5E-A429-8FE312BE46E4}" type="slidenum">
              <a:rPr lang="en-US" smtClean="0"/>
              <a:t>‹#›</a:t>
            </a:fld>
            <a:endParaRPr lang="en-US"/>
          </a:p>
        </p:txBody>
      </p:sp>
    </p:spTree>
    <p:extLst>
      <p:ext uri="{BB962C8B-B14F-4D97-AF65-F5344CB8AC3E}">
        <p14:creationId xmlns:p14="http://schemas.microsoft.com/office/powerpoint/2010/main" val="328804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B8BBFC-5342-4510-BABB-70B6FEDE3763}" type="datetimeFigureOut">
              <a:rPr lang="en-US" smtClean="0"/>
              <a:t>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C8148C-AB78-4B5E-A429-8FE312BE46E4}" type="slidenum">
              <a:rPr lang="en-US" smtClean="0"/>
              <a:t>‹#›</a:t>
            </a:fld>
            <a:endParaRPr lang="en-US"/>
          </a:p>
        </p:txBody>
      </p:sp>
    </p:spTree>
    <p:extLst>
      <p:ext uri="{BB962C8B-B14F-4D97-AF65-F5344CB8AC3E}">
        <p14:creationId xmlns:p14="http://schemas.microsoft.com/office/powerpoint/2010/main" val="488285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CB8BBFC-5342-4510-BABB-70B6FEDE3763}" type="datetimeFigureOut">
              <a:rPr lang="en-US" smtClean="0"/>
              <a:t>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C8148C-AB78-4B5E-A429-8FE312BE46E4}" type="slidenum">
              <a:rPr lang="en-US" smtClean="0"/>
              <a:t>‹#›</a:t>
            </a:fld>
            <a:endParaRPr lang="en-US"/>
          </a:p>
        </p:txBody>
      </p:sp>
    </p:spTree>
    <p:extLst>
      <p:ext uri="{BB962C8B-B14F-4D97-AF65-F5344CB8AC3E}">
        <p14:creationId xmlns:p14="http://schemas.microsoft.com/office/powerpoint/2010/main" val="1053688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CB8BBFC-5342-4510-BABB-70B6FEDE3763}" type="datetimeFigureOut">
              <a:rPr lang="en-US" smtClean="0"/>
              <a:t>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C8148C-AB78-4B5E-A429-8FE312BE46E4}" type="slidenum">
              <a:rPr lang="en-US" smtClean="0"/>
              <a:t>‹#›</a:t>
            </a:fld>
            <a:endParaRPr lang="en-US"/>
          </a:p>
        </p:txBody>
      </p:sp>
    </p:spTree>
    <p:extLst>
      <p:ext uri="{BB962C8B-B14F-4D97-AF65-F5344CB8AC3E}">
        <p14:creationId xmlns:p14="http://schemas.microsoft.com/office/powerpoint/2010/main" val="1054138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B8BBFC-5342-4510-BABB-70B6FEDE3763}" type="datetimeFigureOut">
              <a:rPr lang="en-US" smtClean="0"/>
              <a:t>2/3/2018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8148C-AB78-4B5E-A429-8FE312BE46E4}" type="slidenum">
              <a:rPr lang="en-US" smtClean="0"/>
              <a:t>‹#›</a:t>
            </a:fld>
            <a:endParaRPr lang="en-US"/>
          </a:p>
        </p:txBody>
      </p:sp>
    </p:spTree>
    <p:extLst>
      <p:ext uri="{BB962C8B-B14F-4D97-AF65-F5344CB8AC3E}">
        <p14:creationId xmlns:p14="http://schemas.microsoft.com/office/powerpoint/2010/main" val="2594958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lbTFZ8cvHo4"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microsoft.com/office/2014/relationships/chartEx" Target="../charts/chartEx1.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101" name="Picture 2" descr="Image result for parenting images">
            <a:extLst>
              <a:ext uri="{FF2B5EF4-FFF2-40B4-BE49-F238E27FC236}">
                <a16:creationId xmlns:a16="http://schemas.microsoft.com/office/drawing/2014/main" id="{DA188DFA-FB0E-42C8-9EA5-8EAB2AF35E5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7025"/>
          <a:stretch/>
        </p:blipFill>
        <p:spPr bwMode="auto">
          <a:xfrm>
            <a:off x="-1" y="10"/>
            <a:ext cx="12192000" cy="6857990"/>
          </a:xfrm>
          <a:prstGeom prst="rect">
            <a:avLst/>
          </a:prstGeom>
          <a:noFill/>
          <a:extLst>
            <a:ext uri="{909E8E84-426E-40DD-AFC4-6F175D3DCCD1}">
              <a14:hiddenFill xmlns:a14="http://schemas.microsoft.com/office/drawing/2010/main">
                <a:solidFill>
                  <a:srgbClr val="FFFFFF"/>
                </a:solidFill>
              </a14:hiddenFill>
            </a:ext>
          </a:extLst>
        </p:spPr>
      </p:pic>
      <p:sp>
        <p:nvSpPr>
          <p:cNvPr id="74" name="Freeform 5">
            <a:extLst>
              <a:ext uri="{FF2B5EF4-FFF2-40B4-BE49-F238E27FC236}">
                <a16:creationId xmlns:a16="http://schemas.microsoft.com/office/drawing/2014/main" id="{3CD9DF72-87A3-404E-A828-84CBF11A830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76" name="Straight Connector 75">
            <a:extLst>
              <a:ext uri="{FF2B5EF4-FFF2-40B4-BE49-F238E27FC236}">
                <a16:creationId xmlns:a16="http://schemas.microsoft.com/office/drawing/2014/main" id="{20E3A342-4D61-4E3F-AF90-1AB42AEB96C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A2E07A6C-702C-468E-A375-9479AE4665CA}"/>
              </a:ext>
            </a:extLst>
          </p:cNvPr>
          <p:cNvSpPr>
            <a:spLocks noGrp="1"/>
          </p:cNvSpPr>
          <p:nvPr>
            <p:ph type="title"/>
          </p:nvPr>
        </p:nvSpPr>
        <p:spPr>
          <a:xfrm>
            <a:off x="1117601" y="1644071"/>
            <a:ext cx="4461164" cy="2095825"/>
          </a:xfrm>
        </p:spPr>
        <p:txBody>
          <a:bodyPr>
            <a:normAutofit fontScale="90000"/>
          </a:bodyPr>
          <a:lstStyle/>
          <a:p>
            <a:pPr algn="ctr"/>
            <a:r>
              <a:rPr lang="en-US" sz="4900" b="1" dirty="0">
                <a:latin typeface="Arial Black" panose="020B0A04020102020204" pitchFamily="34" charset="0"/>
              </a:rPr>
              <a:t>Parallel Parenting:  An Intervention for High Conflict Custody   Issues</a:t>
            </a:r>
            <a:r>
              <a:rPr lang="en-US" sz="3600" dirty="0"/>
              <a:t>	</a:t>
            </a:r>
          </a:p>
        </p:txBody>
      </p:sp>
      <p:sp>
        <p:nvSpPr>
          <p:cNvPr id="4103" name="Content Placeholder 4102"/>
          <p:cNvSpPr>
            <a:spLocks noGrp="1"/>
          </p:cNvSpPr>
          <p:nvPr>
            <p:ph idx="1"/>
          </p:nvPr>
        </p:nvSpPr>
        <p:spPr>
          <a:xfrm>
            <a:off x="525516" y="4981194"/>
            <a:ext cx="5570484" cy="1595095"/>
          </a:xfrm>
        </p:spPr>
        <p:txBody>
          <a:bodyPr anchor="ctr">
            <a:normAutofit/>
          </a:bodyPr>
          <a:lstStyle/>
          <a:p>
            <a:pPr marL="0" indent="0">
              <a:buNone/>
            </a:pPr>
            <a:r>
              <a:rPr lang="en-US" sz="1800" dirty="0"/>
              <a:t>Chelsea </a:t>
            </a:r>
            <a:r>
              <a:rPr lang="en-US" sz="1800" dirty="0" err="1"/>
              <a:t>Bango</a:t>
            </a:r>
            <a:r>
              <a:rPr lang="en-US" sz="1800" dirty="0"/>
              <a:t>, LMSW           Tiffany S </a:t>
            </a:r>
            <a:r>
              <a:rPr lang="en-US" sz="1800" dirty="0" err="1"/>
              <a:t>McLallen</a:t>
            </a:r>
            <a:r>
              <a:rPr lang="en-US" sz="1800" dirty="0"/>
              <a:t>, LMHC </a:t>
            </a:r>
          </a:p>
          <a:p>
            <a:pPr marL="0" indent="0">
              <a:buNone/>
            </a:pPr>
            <a:r>
              <a:rPr lang="en-US" sz="1800" dirty="0"/>
              <a:t>Victims Assistance Center &amp;</a:t>
            </a:r>
          </a:p>
          <a:p>
            <a:pPr marL="0" indent="0">
              <a:buNone/>
            </a:pPr>
            <a:r>
              <a:rPr lang="en-US" sz="1800" dirty="0"/>
              <a:t>		 </a:t>
            </a:r>
            <a:r>
              <a:rPr lang="en-US" sz="1800" dirty="0" err="1"/>
              <a:t>Rubenzahl</a:t>
            </a:r>
            <a:r>
              <a:rPr lang="en-US" sz="1800" dirty="0"/>
              <a:t> Knudsen and Associates</a:t>
            </a:r>
          </a:p>
        </p:txBody>
      </p:sp>
    </p:spTree>
    <p:extLst>
      <p:ext uri="{BB962C8B-B14F-4D97-AF65-F5344CB8AC3E}">
        <p14:creationId xmlns:p14="http://schemas.microsoft.com/office/powerpoint/2010/main" val="3008669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A194B-3703-4591-B621-E59F86911860}"/>
              </a:ext>
            </a:extLst>
          </p:cNvPr>
          <p:cNvSpPr>
            <a:spLocks noGrp="1"/>
          </p:cNvSpPr>
          <p:nvPr>
            <p:ph type="title"/>
          </p:nvPr>
        </p:nvSpPr>
        <p:spPr>
          <a:xfrm>
            <a:off x="838200" y="365125"/>
            <a:ext cx="10515600" cy="750611"/>
          </a:xfrm>
        </p:spPr>
        <p:txBody>
          <a:bodyPr/>
          <a:lstStyle/>
          <a:p>
            <a:pPr algn="ctr"/>
            <a:r>
              <a:rPr lang="en-US" b="1" dirty="0">
                <a:solidFill>
                  <a:srgbClr val="7030A0"/>
                </a:solidFill>
              </a:rPr>
              <a:t>Role of the Facilitator </a:t>
            </a:r>
            <a:r>
              <a:rPr lang="en-US" sz="1600" b="1" dirty="0">
                <a:solidFill>
                  <a:srgbClr val="7030A0"/>
                </a:solidFill>
              </a:rPr>
              <a:t>(GARBER)</a:t>
            </a:r>
          </a:p>
        </p:txBody>
      </p:sp>
      <p:sp>
        <p:nvSpPr>
          <p:cNvPr id="3" name="Content Placeholder 2">
            <a:extLst>
              <a:ext uri="{FF2B5EF4-FFF2-40B4-BE49-F238E27FC236}">
                <a16:creationId xmlns:a16="http://schemas.microsoft.com/office/drawing/2014/main" id="{529A17AC-3389-46A3-A69F-51BB22A26836}"/>
              </a:ext>
            </a:extLst>
          </p:cNvPr>
          <p:cNvSpPr>
            <a:spLocks noGrp="1"/>
          </p:cNvSpPr>
          <p:nvPr>
            <p:ph idx="1"/>
          </p:nvPr>
        </p:nvSpPr>
        <p:spPr>
          <a:xfrm>
            <a:off x="838200" y="1115737"/>
            <a:ext cx="10515600" cy="2743200"/>
          </a:xfrm>
          <a:ln>
            <a:solidFill>
              <a:srgbClr val="7030A0"/>
            </a:solidFill>
          </a:ln>
        </p:spPr>
        <p:txBody>
          <a:bodyPr>
            <a:normAutofit fontScale="85000" lnSpcReduction="20000"/>
          </a:bodyPr>
          <a:lstStyle/>
          <a:p>
            <a:pPr marL="0" indent="0" algn="ctr">
              <a:buNone/>
            </a:pPr>
            <a:r>
              <a:rPr lang="en-US" dirty="0">
                <a:solidFill>
                  <a:srgbClr val="7030A0"/>
                </a:solidFill>
              </a:rPr>
              <a:t>Personality Characteristic within the Role</a:t>
            </a:r>
          </a:p>
          <a:p>
            <a:r>
              <a:rPr lang="en-US" dirty="0">
                <a:solidFill>
                  <a:srgbClr val="7030A0"/>
                </a:solidFill>
              </a:rPr>
              <a:t>Maintain a child centered approach to decision making</a:t>
            </a:r>
          </a:p>
          <a:p>
            <a:r>
              <a:rPr lang="en-US" dirty="0">
                <a:solidFill>
                  <a:srgbClr val="7030A0"/>
                </a:solidFill>
              </a:rPr>
              <a:t>Exercise creativity and flexibility</a:t>
            </a:r>
          </a:p>
          <a:p>
            <a:r>
              <a:rPr lang="en-US" dirty="0">
                <a:solidFill>
                  <a:srgbClr val="7030A0"/>
                </a:solidFill>
              </a:rPr>
              <a:t>Sets and models healthy boundaries/limits to participants</a:t>
            </a:r>
          </a:p>
          <a:p>
            <a:r>
              <a:rPr lang="en-US" dirty="0">
                <a:solidFill>
                  <a:srgbClr val="7030A0"/>
                </a:solidFill>
              </a:rPr>
              <a:t>Does not determine who is right or wrong </a:t>
            </a:r>
          </a:p>
          <a:p>
            <a:r>
              <a:rPr lang="en-US" dirty="0">
                <a:solidFill>
                  <a:srgbClr val="7030A0"/>
                </a:solidFill>
              </a:rPr>
              <a:t>Addresses deficits in communication and while avoiding interpersonal conflicts in becoming the target of manipulation, anger and shifting alliances.</a:t>
            </a:r>
          </a:p>
          <a:p>
            <a:pPr marL="0" indent="0">
              <a:buNone/>
            </a:pPr>
            <a:endParaRPr lang="en-US" dirty="0"/>
          </a:p>
        </p:txBody>
      </p:sp>
      <p:sp>
        <p:nvSpPr>
          <p:cNvPr id="4" name="TextBox 3">
            <a:extLst>
              <a:ext uri="{FF2B5EF4-FFF2-40B4-BE49-F238E27FC236}">
                <a16:creationId xmlns:a16="http://schemas.microsoft.com/office/drawing/2014/main" id="{151F0AB7-DC8D-49DD-B085-7D448101569F}"/>
              </a:ext>
            </a:extLst>
          </p:cNvPr>
          <p:cNvSpPr txBox="1"/>
          <p:nvPr/>
        </p:nvSpPr>
        <p:spPr>
          <a:xfrm>
            <a:off x="838199" y="3858937"/>
            <a:ext cx="10515599" cy="2831544"/>
          </a:xfrm>
          <a:prstGeom prst="rect">
            <a:avLst/>
          </a:prstGeom>
          <a:solidFill>
            <a:srgbClr val="7030A0"/>
          </a:solidFill>
          <a:ln>
            <a:solidFill>
              <a:srgbClr val="7030A0"/>
            </a:solidFill>
          </a:ln>
        </p:spPr>
        <p:txBody>
          <a:bodyPr wrap="square" rtlCol="0">
            <a:spAutoFit/>
          </a:bodyPr>
          <a:lstStyle/>
          <a:p>
            <a:pPr algn="ctr"/>
            <a:r>
              <a:rPr lang="en-US" sz="2000" dirty="0">
                <a:solidFill>
                  <a:schemeClr val="bg1"/>
                </a:solidFill>
              </a:rPr>
              <a:t>Steps Facilitator will take to determine interventions and bring focus to interventions that will best meet the child’s needs</a:t>
            </a:r>
          </a:p>
          <a:p>
            <a:r>
              <a:rPr lang="en-US" sz="2000" dirty="0">
                <a:solidFill>
                  <a:schemeClr val="bg1"/>
                </a:solidFill>
              </a:rPr>
              <a:t> A.  Assess the strengths and weaknesses of the participants, including the child, through review of  social, emotional, educational, developmental  assessments.  This includes collateral assessments and direct observation. </a:t>
            </a:r>
          </a:p>
          <a:p>
            <a:pPr marL="342900" indent="-342900">
              <a:buAutoNum type="alphaUcPeriod" startAt="2"/>
            </a:pPr>
            <a:r>
              <a:rPr lang="en-US" sz="2000" dirty="0">
                <a:solidFill>
                  <a:schemeClr val="bg1"/>
                </a:solidFill>
              </a:rPr>
              <a:t>Assessment of the resources available to the child in each caregiving </a:t>
            </a:r>
            <a:r>
              <a:rPr lang="en-US" sz="2000" dirty="0" err="1">
                <a:solidFill>
                  <a:schemeClr val="bg1"/>
                </a:solidFill>
              </a:rPr>
              <a:t>enviornemnt</a:t>
            </a:r>
            <a:endParaRPr lang="en-US" sz="2000" dirty="0">
              <a:solidFill>
                <a:schemeClr val="bg1"/>
              </a:solidFill>
            </a:endParaRPr>
          </a:p>
          <a:p>
            <a:pPr marL="342900" indent="-342900">
              <a:buAutoNum type="alphaUcPeriod" startAt="2"/>
            </a:pPr>
            <a:r>
              <a:rPr lang="en-US" sz="2000" dirty="0">
                <a:solidFill>
                  <a:schemeClr val="bg1"/>
                </a:solidFill>
              </a:rPr>
              <a:t>Establish child-specific boundaries, limits and routine in the two (or more) caregiving environments</a:t>
            </a:r>
          </a:p>
          <a:p>
            <a:pPr marL="342900" indent="-342900">
              <a:buAutoNum type="alphaUcPeriod" startAt="2"/>
            </a:pPr>
            <a:endParaRPr lang="en-US" dirty="0">
              <a:solidFill>
                <a:schemeClr val="bg1"/>
              </a:solidFill>
            </a:endParaRPr>
          </a:p>
        </p:txBody>
      </p:sp>
    </p:spTree>
    <p:extLst>
      <p:ext uri="{BB962C8B-B14F-4D97-AF65-F5344CB8AC3E}">
        <p14:creationId xmlns:p14="http://schemas.microsoft.com/office/powerpoint/2010/main" val="1591437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gtEl>
                                        <p:attrNameLst>
                                          <p:attrName>style.visibility</p:attrName>
                                        </p:attrNameLst>
                                      </p:cBhvr>
                                      <p:to>
                                        <p:strVal val="visible"/>
                                      </p:to>
                                    </p:set>
                                    <p:animEffect transition="in" filter="fade">
                                      <p:cBhvr>
                                        <p:cTn id="56" dur="1000"/>
                                        <p:tgtEl>
                                          <p:spTgt spid="4"/>
                                        </p:tgtEl>
                                      </p:cBhvr>
                                    </p:animEffect>
                                    <p:anim calcmode="lin" valueType="num">
                                      <p:cBhvr>
                                        <p:cTn id="57" dur="1000" fill="hold"/>
                                        <p:tgtEl>
                                          <p:spTgt spid="4"/>
                                        </p:tgtEl>
                                        <p:attrNameLst>
                                          <p:attrName>ppt_x</p:attrName>
                                        </p:attrNameLst>
                                      </p:cBhvr>
                                      <p:tavLst>
                                        <p:tav tm="0">
                                          <p:val>
                                            <p:strVal val="#ppt_x"/>
                                          </p:val>
                                        </p:tav>
                                        <p:tav tm="100000">
                                          <p:val>
                                            <p:strVal val="#ppt_x"/>
                                          </p:val>
                                        </p:tav>
                                      </p:tavLst>
                                    </p:anim>
                                    <p:anim calcmode="lin" valueType="num">
                                      <p:cBhvr>
                                        <p:cTn id="5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8829-0457-489C-8280-848F13AEAE92}"/>
              </a:ext>
            </a:extLst>
          </p:cNvPr>
          <p:cNvSpPr>
            <a:spLocks noGrp="1"/>
          </p:cNvSpPr>
          <p:nvPr>
            <p:ph type="title"/>
          </p:nvPr>
        </p:nvSpPr>
        <p:spPr>
          <a:xfrm>
            <a:off x="838200" y="365125"/>
            <a:ext cx="10515600" cy="800945"/>
          </a:xfrm>
        </p:spPr>
        <p:txBody>
          <a:bodyPr>
            <a:normAutofit/>
          </a:bodyPr>
          <a:lstStyle/>
          <a:p>
            <a:r>
              <a:rPr lang="en-US" sz="3200" dirty="0"/>
              <a:t>CASE STUDY – What level of intervention is appropriate?</a:t>
            </a:r>
          </a:p>
        </p:txBody>
      </p:sp>
      <p:sp>
        <p:nvSpPr>
          <p:cNvPr id="5" name="TextBox 4">
            <a:extLst>
              <a:ext uri="{FF2B5EF4-FFF2-40B4-BE49-F238E27FC236}">
                <a16:creationId xmlns:a16="http://schemas.microsoft.com/office/drawing/2014/main" id="{A3F24F13-8DAD-4225-8CB9-6AD7ED2CBB6D}"/>
              </a:ext>
            </a:extLst>
          </p:cNvPr>
          <p:cNvSpPr txBox="1"/>
          <p:nvPr/>
        </p:nvSpPr>
        <p:spPr>
          <a:xfrm>
            <a:off x="1065402" y="1325462"/>
            <a:ext cx="4043493" cy="5293757"/>
          </a:xfrm>
          <a:prstGeom prst="rect">
            <a:avLst/>
          </a:prstGeom>
          <a:noFill/>
          <a:ln>
            <a:solidFill>
              <a:srgbClr val="00B0F0"/>
            </a:solidFill>
          </a:ln>
        </p:spPr>
        <p:txBody>
          <a:bodyPr wrap="square" rtlCol="0">
            <a:spAutoFit/>
          </a:bodyPr>
          <a:lstStyle/>
          <a:p>
            <a:pPr algn="ctr"/>
            <a:r>
              <a:rPr lang="en-US" sz="1600" dirty="0"/>
              <a:t>STUDY 1</a:t>
            </a:r>
          </a:p>
          <a:p>
            <a:r>
              <a:rPr lang="en-US" sz="1600" dirty="0"/>
              <a:t>Parents:  Batman and Robin </a:t>
            </a:r>
          </a:p>
          <a:p>
            <a:r>
              <a:rPr lang="en-US" sz="1600" dirty="0"/>
              <a:t>Child: </a:t>
            </a:r>
            <a:r>
              <a:rPr lang="en-US" sz="1600" dirty="0" err="1"/>
              <a:t>Catboy</a:t>
            </a:r>
            <a:endParaRPr lang="en-US" sz="1600" dirty="0"/>
          </a:p>
          <a:p>
            <a:r>
              <a:rPr lang="en-US" sz="1600" dirty="0"/>
              <a:t>6 months ago parents became separated.  It is reported that Batman was always working and Robin always felt alone in raising the </a:t>
            </a:r>
            <a:r>
              <a:rPr lang="en-US" sz="1600" dirty="0" err="1"/>
              <a:t>Catboy</a:t>
            </a:r>
            <a:r>
              <a:rPr lang="en-US" sz="1600" dirty="0"/>
              <a:t>.  Robin would constantly call him and make comments to </a:t>
            </a:r>
            <a:r>
              <a:rPr lang="en-US" sz="1600" dirty="0" err="1"/>
              <a:t>Catboy</a:t>
            </a:r>
            <a:r>
              <a:rPr lang="en-US" sz="1600" dirty="0"/>
              <a:t> when he was gone that Batman thinks work is more important than family.  When Batman is home the </a:t>
            </a:r>
            <a:r>
              <a:rPr lang="en-US" sz="1600" dirty="0" err="1"/>
              <a:t>Catboy</a:t>
            </a:r>
            <a:r>
              <a:rPr lang="en-US" sz="1600" dirty="0"/>
              <a:t> enjoys spending time with him, playing video games, kayaking, etc.  Robin does not work outside the home but enjoys going out with friends on the weekends.  Batman and Robin will often verbally argue at home, and they think </a:t>
            </a:r>
            <a:r>
              <a:rPr lang="en-US" sz="1600" dirty="0" err="1"/>
              <a:t>Catboy</a:t>
            </a:r>
            <a:r>
              <a:rPr lang="en-US" sz="1600" dirty="0"/>
              <a:t> is not listening.  The arguments will end with either police involvement or one person leaving the home.  On the night that Batman left from the separation, </a:t>
            </a:r>
            <a:r>
              <a:rPr lang="en-US" sz="1600" dirty="0" err="1"/>
              <a:t>Catboy</a:t>
            </a:r>
            <a:r>
              <a:rPr lang="en-US" sz="1600" dirty="0"/>
              <a:t> was confused because he did not return.  </a:t>
            </a:r>
          </a:p>
          <a:p>
            <a:endParaRPr lang="en-US" dirty="0"/>
          </a:p>
        </p:txBody>
      </p:sp>
      <p:sp>
        <p:nvSpPr>
          <p:cNvPr id="9" name="TextBox 8">
            <a:extLst>
              <a:ext uri="{FF2B5EF4-FFF2-40B4-BE49-F238E27FC236}">
                <a16:creationId xmlns:a16="http://schemas.microsoft.com/office/drawing/2014/main" id="{250FC29A-E93D-4878-A578-B02B7D7A8431}"/>
              </a:ext>
            </a:extLst>
          </p:cNvPr>
          <p:cNvSpPr txBox="1"/>
          <p:nvPr/>
        </p:nvSpPr>
        <p:spPr>
          <a:xfrm>
            <a:off x="6342077" y="1325462"/>
            <a:ext cx="4244829" cy="2031325"/>
          </a:xfrm>
          <a:prstGeom prst="rect">
            <a:avLst/>
          </a:prstGeom>
          <a:noFill/>
          <a:ln>
            <a:solidFill>
              <a:srgbClr val="00B0F0"/>
            </a:solidFill>
          </a:ln>
        </p:spPr>
        <p:txBody>
          <a:bodyPr wrap="square" rtlCol="0">
            <a:spAutoFit/>
          </a:bodyPr>
          <a:lstStyle/>
          <a:p>
            <a:pPr algn="ctr"/>
            <a:r>
              <a:rPr lang="en-US" dirty="0"/>
              <a:t>Appropriate Interventions</a:t>
            </a:r>
          </a:p>
          <a:p>
            <a:pPr algn="ctr"/>
            <a:endParaRPr lang="en-US" dirty="0"/>
          </a:p>
          <a:p>
            <a:pPr marL="342900" indent="-342900">
              <a:buAutoNum type="arabicPeriod"/>
            </a:pPr>
            <a:r>
              <a:rPr lang="en-US" dirty="0"/>
              <a:t>Interview with the parents individually.</a:t>
            </a:r>
          </a:p>
          <a:p>
            <a:pPr marL="342900" indent="-342900">
              <a:buAutoNum type="arabicPeriod"/>
            </a:pPr>
            <a:r>
              <a:rPr lang="en-US" dirty="0"/>
              <a:t>Interview the child.</a:t>
            </a:r>
          </a:p>
          <a:p>
            <a:pPr marL="342900" indent="-342900">
              <a:buAutoNum type="arabicPeriod"/>
            </a:pPr>
            <a:r>
              <a:rPr lang="en-US" dirty="0"/>
              <a:t>Score Assessment form</a:t>
            </a:r>
          </a:p>
          <a:p>
            <a:pPr marL="342900" indent="-342900">
              <a:buAutoNum type="arabicPeriod"/>
            </a:pPr>
            <a:r>
              <a:rPr lang="en-US" dirty="0"/>
              <a:t>Is Parallel Parenting appropriate?  </a:t>
            </a:r>
          </a:p>
          <a:p>
            <a:endParaRPr lang="en-US" dirty="0"/>
          </a:p>
        </p:txBody>
      </p:sp>
      <p:pic>
        <p:nvPicPr>
          <p:cNvPr id="1026" name="Picture 2" descr="Image result for Catboy image batman robin">
            <a:extLst>
              <a:ext uri="{FF2B5EF4-FFF2-40B4-BE49-F238E27FC236}">
                <a16:creationId xmlns:a16="http://schemas.microsoft.com/office/drawing/2014/main" id="{3E7CD17F-0AF8-4F7F-B4D4-0B209DA16B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2628" y="3800213"/>
            <a:ext cx="5134062" cy="24831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2079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Image result for parenting quotes">
            <a:extLst>
              <a:ext uri="{FF2B5EF4-FFF2-40B4-BE49-F238E27FC236}">
                <a16:creationId xmlns:a16="http://schemas.microsoft.com/office/drawing/2014/main" id="{36D3E8AC-86A6-4DFA-8A60-A2B161444AD7}"/>
              </a:ext>
            </a:extLst>
          </p:cNvPr>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490196" y="492573"/>
            <a:ext cx="5880796" cy="5880796"/>
          </a:xfrm>
          <a:prstGeom prst="rect">
            <a:avLst/>
          </a:prstGeom>
          <a:noFill/>
          <a:extLst>
            <a:ext uri="{909E8E84-426E-40DD-AFC4-6F175D3DCCD1}">
              <a14:hiddenFill xmlns:a14="http://schemas.microsoft.com/office/drawing/2010/main">
                <a:solidFill>
                  <a:srgbClr val="FFFFFF"/>
                </a:solidFill>
              </a14:hiddenFill>
            </a:ext>
          </a:extLst>
        </p:spPr>
      </p:pic>
      <p:sp>
        <p:nvSpPr>
          <p:cNvPr id="71" name="Rectangle 70">
            <a:extLst>
              <a:ext uri="{FF2B5EF4-FFF2-40B4-BE49-F238E27FC236}">
                <a16:creationId xmlns:a16="http://schemas.microsoft.com/office/drawing/2014/main" id="{AB45A142-4255-493C-8284-5D566C121B1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3" name="Straight Connector 72">
            <a:extLst>
              <a:ext uri="{FF2B5EF4-FFF2-40B4-BE49-F238E27FC236}">
                <a16:creationId xmlns:a16="http://schemas.microsoft.com/office/drawing/2014/main" id="{38FB9660-F42F-4313-BBC4-47C007FE484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2F1A8184-224C-4D29-BD9B-946DF4482F8B}"/>
              </a:ext>
            </a:extLst>
          </p:cNvPr>
          <p:cNvSpPr>
            <a:spLocks noGrp="1"/>
          </p:cNvSpPr>
          <p:nvPr>
            <p:ph type="title"/>
          </p:nvPr>
        </p:nvSpPr>
        <p:spPr>
          <a:xfrm>
            <a:off x="674237" y="914400"/>
            <a:ext cx="3657600" cy="2887579"/>
          </a:xfrm>
        </p:spPr>
        <p:txBody>
          <a:bodyPr vert="horz" lIns="91440" tIns="45720" rIns="91440" bIns="45720" rtlCol="0" anchor="b">
            <a:normAutofit/>
          </a:bodyPr>
          <a:lstStyle/>
          <a:p>
            <a:pPr algn="ctr"/>
            <a:r>
              <a:rPr lang="en-US" sz="4800" kern="1200">
                <a:solidFill>
                  <a:schemeClr val="bg1"/>
                </a:solidFill>
                <a:latin typeface="+mj-lt"/>
                <a:ea typeface="+mj-ea"/>
                <a:cs typeface="+mj-cs"/>
              </a:rPr>
              <a:t>QUESTIONS AND COMMENTS</a:t>
            </a:r>
          </a:p>
        </p:txBody>
      </p:sp>
    </p:spTree>
    <p:extLst>
      <p:ext uri="{BB962C8B-B14F-4D97-AF65-F5344CB8AC3E}">
        <p14:creationId xmlns:p14="http://schemas.microsoft.com/office/powerpoint/2010/main" val="2441444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3A87A-D769-47A6-BFD1-B671F8AC3E2F}"/>
              </a:ext>
            </a:extLst>
          </p:cNvPr>
          <p:cNvSpPr>
            <a:spLocks noGrp="1"/>
          </p:cNvSpPr>
          <p:nvPr>
            <p:ph type="title"/>
          </p:nvPr>
        </p:nvSpPr>
        <p:spPr/>
        <p:txBody>
          <a:bodyPr/>
          <a:lstStyle/>
          <a:p>
            <a:r>
              <a:rPr lang="en-US" dirty="0"/>
              <a:t>Why is intervention in high conflict divorces important?</a:t>
            </a:r>
          </a:p>
        </p:txBody>
      </p:sp>
      <p:pic>
        <p:nvPicPr>
          <p:cNvPr id="4" name="Online Media 3">
            <a:hlinkClick r:id="" action="ppaction://media"/>
            <a:extLst>
              <a:ext uri="{FF2B5EF4-FFF2-40B4-BE49-F238E27FC236}">
                <a16:creationId xmlns:a16="http://schemas.microsoft.com/office/drawing/2014/main" id="{123ADA63-A396-425B-B4B1-0BA7DE324AAA}"/>
              </a:ext>
            </a:extLst>
          </p:cNvPr>
          <p:cNvPicPr>
            <a:picLocks noGrp="1" noRot="1" noChangeAspect="1"/>
          </p:cNvPicPr>
          <p:nvPr>
            <p:ph idx="1"/>
            <a:videoFile r:link="rId1"/>
          </p:nvPr>
        </p:nvPicPr>
        <p:blipFill>
          <a:blip r:embed="rId3"/>
          <a:stretch>
            <a:fillRect/>
          </a:stretch>
        </p:blipFill>
        <p:spPr>
          <a:xfrm>
            <a:off x="2046914" y="2004969"/>
            <a:ext cx="7751427" cy="4085438"/>
          </a:xfrm>
          <a:prstGeom prst="rect">
            <a:avLst/>
          </a:prstGeom>
        </p:spPr>
      </p:pic>
    </p:spTree>
    <p:extLst>
      <p:ext uri="{BB962C8B-B14F-4D97-AF65-F5344CB8AC3E}">
        <p14:creationId xmlns:p14="http://schemas.microsoft.com/office/powerpoint/2010/main" val="96347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0843" y="513805"/>
            <a:ext cx="9144000" cy="1611085"/>
          </a:xfrm>
        </p:spPr>
        <p:txBody>
          <a:bodyPr>
            <a:normAutofit fontScale="90000"/>
          </a:bodyPr>
          <a:lstStyle/>
          <a:p>
            <a:r>
              <a:rPr lang="en-US" sz="2700" dirty="0">
                <a:latin typeface="Arial" panose="020B0604020202020204" pitchFamily="34" charset="0"/>
                <a:cs typeface="Arial" panose="020B0604020202020204" pitchFamily="34" charset="0"/>
              </a:rPr>
              <a:t>Is there need in Jefferson County for High Conflict Custody Intervention?</a:t>
            </a:r>
            <a:br>
              <a:rPr lang="en-US" dirty="0"/>
            </a:br>
            <a:endParaRPr lang="en-US" dirty="0"/>
          </a:p>
        </p:txBody>
      </p:sp>
      <mc:AlternateContent xmlns:mc="http://schemas.openxmlformats.org/markup-compatibility/2006">
        <mc:Choice xmlns:cx1="http://schemas.microsoft.com/office/drawing/2015/9/8/chartex" Requires="cx1">
          <p:graphicFrame>
            <p:nvGraphicFramePr>
              <p:cNvPr id="4" name="Chart 3"/>
              <p:cNvGraphicFramePr/>
              <p:nvPr>
                <p:extLst>
                  <p:ext uri="{D42A27DB-BD31-4B8C-83A1-F6EECF244321}">
                    <p14:modId xmlns:p14="http://schemas.microsoft.com/office/powerpoint/2010/main" val="2739236279"/>
                  </p:ext>
                </p:extLst>
              </p:nvPr>
            </p:nvGraphicFramePr>
            <p:xfrm>
              <a:off x="1721758" y="1372809"/>
              <a:ext cx="8128000" cy="5418667"/>
            </p:xfrm>
            <a:graphic>
              <a:graphicData uri="http://schemas.microsoft.com/office/drawing/2014/chartex">
                <cx:chart xmlns:cx="http://schemas.microsoft.com/office/drawing/2014/chartex" xmlns:r="http://schemas.openxmlformats.org/officeDocument/2006/relationships" r:id="rId2"/>
              </a:graphicData>
            </a:graphic>
          </p:graphicFrame>
        </mc:Choice>
        <mc:Fallback>
          <p:pic>
            <p:nvPicPr>
              <p:cNvPr id="4" name="Chart 3"/>
              <p:cNvPicPr>
                <a:picLocks noGrp="1" noRot="1" noChangeAspect="1" noMove="1" noResize="1" noEditPoints="1" noAdjustHandles="1" noChangeArrowheads="1" noChangeShapeType="1"/>
              </p:cNvPicPr>
              <p:nvPr/>
            </p:nvPicPr>
            <p:blipFill>
              <a:blip r:embed="rId3"/>
              <a:stretch>
                <a:fillRect/>
              </a:stretch>
            </p:blipFill>
            <p:spPr>
              <a:xfrm>
                <a:off x="1721758" y="1372809"/>
                <a:ext cx="8128000" cy="5418667"/>
              </a:xfrm>
              <a:prstGeom prst="rect">
                <a:avLst/>
              </a:prstGeom>
            </p:spPr>
          </p:pic>
        </mc:Fallback>
      </mc:AlternateContent>
      <p:graphicFrame>
        <p:nvGraphicFramePr>
          <p:cNvPr id="6" name="Chart 5">
            <a:extLst>
              <a:ext uri="{FF2B5EF4-FFF2-40B4-BE49-F238E27FC236}">
                <a16:creationId xmlns:a16="http://schemas.microsoft.com/office/drawing/2014/main" id="{4BC60E37-01F8-4E44-BE15-C9D645309748}"/>
              </a:ext>
            </a:extLst>
          </p:cNvPr>
          <p:cNvGraphicFramePr>
            <a:graphicFrameLocks/>
          </p:cNvGraphicFramePr>
          <p:nvPr>
            <p:extLst>
              <p:ext uri="{D42A27DB-BD31-4B8C-83A1-F6EECF244321}">
                <p14:modId xmlns:p14="http://schemas.microsoft.com/office/powerpoint/2010/main" val="1128562543"/>
              </p:ext>
            </p:extLst>
          </p:nvPr>
        </p:nvGraphicFramePr>
        <p:xfrm>
          <a:off x="1819564" y="2057399"/>
          <a:ext cx="8340436" cy="380769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60114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0000"/>
                </a:solidFill>
              </a:rPr>
              <a:t>Psychological Issues That May Lead to Conflicted Parenting (Stahl)</a:t>
            </a:r>
          </a:p>
        </p:txBody>
      </p:sp>
      <p:sp>
        <p:nvSpPr>
          <p:cNvPr id="3" name="Content Placeholder 2"/>
          <p:cNvSpPr>
            <a:spLocks noGrp="1"/>
          </p:cNvSpPr>
          <p:nvPr>
            <p:ph idx="1"/>
          </p:nvPr>
        </p:nvSpPr>
        <p:spPr>
          <a:xfrm>
            <a:off x="838200" y="1825625"/>
            <a:ext cx="5663184" cy="3980815"/>
          </a:xfrm>
        </p:spPr>
        <p:txBody>
          <a:bodyPr>
            <a:normAutofit fontScale="70000" lnSpcReduction="20000"/>
          </a:bodyPr>
          <a:lstStyle/>
          <a:p>
            <a:r>
              <a:rPr lang="en-US" dirty="0"/>
              <a:t>Continuation of hostility that began during the marriage </a:t>
            </a:r>
          </a:p>
          <a:p>
            <a:r>
              <a:rPr lang="en-US" dirty="0"/>
              <a:t>Differing perceptions of pre-separation child-rearing roles, post-</a:t>
            </a:r>
            <a:r>
              <a:rPr lang="en-US" dirty="0" err="1"/>
              <a:t>seperation</a:t>
            </a:r>
            <a:r>
              <a:rPr lang="en-US" dirty="0"/>
              <a:t> child rearing roles, and how to parent. </a:t>
            </a:r>
          </a:p>
          <a:p>
            <a:r>
              <a:rPr lang="en-US" dirty="0"/>
              <a:t>Concern about the adequacy of the other parent’s parenting ability </a:t>
            </a:r>
          </a:p>
          <a:p>
            <a:r>
              <a:rPr lang="en-US" dirty="0"/>
              <a:t>Unwillingness of one or both parents to accept the end of the relationship</a:t>
            </a:r>
          </a:p>
          <a:p>
            <a:r>
              <a:rPr lang="en-US" dirty="0"/>
              <a:t>Jealousy about a new partner in the other parent’s life </a:t>
            </a:r>
          </a:p>
          <a:p>
            <a:r>
              <a:rPr lang="en-US" dirty="0"/>
              <a:t>Contested child custody issues </a:t>
            </a:r>
          </a:p>
          <a:p>
            <a:r>
              <a:rPr lang="en-US" dirty="0"/>
              <a:t>Personality factors in one or both parents that stimulate conflict </a:t>
            </a:r>
          </a:p>
          <a:p>
            <a:endParaRPr lang="en-US" dirty="0"/>
          </a:p>
        </p:txBody>
      </p:sp>
      <p:sp>
        <p:nvSpPr>
          <p:cNvPr id="4" name="AutoShape 2" descr="Image result for parenting divorce images">
            <a:extLst>
              <a:ext uri="{FF2B5EF4-FFF2-40B4-BE49-F238E27FC236}">
                <a16:creationId xmlns:a16="http://schemas.microsoft.com/office/drawing/2014/main" id="{21037784-1386-4464-A9CD-A2E9E3CCFC01}"/>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Image result for parenting divorce images">
            <a:extLst>
              <a:ext uri="{FF2B5EF4-FFF2-40B4-BE49-F238E27FC236}">
                <a16:creationId xmlns:a16="http://schemas.microsoft.com/office/drawing/2014/main" id="{AAB77644-E746-4637-8765-B539A3A89751}"/>
              </a:ext>
            </a:extLst>
          </p:cNvPr>
          <p:cNvSpPr>
            <a:spLocks noChangeAspect="1" noChangeArrowheads="1"/>
          </p:cNvSpPr>
          <p:nvPr/>
        </p:nvSpPr>
        <p:spPr bwMode="auto">
          <a:xfrm>
            <a:off x="6894576" y="1901952"/>
            <a:ext cx="3904488" cy="256946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0" name="Picture 6" descr="Image result for parenting divorce images">
            <a:extLst>
              <a:ext uri="{FF2B5EF4-FFF2-40B4-BE49-F238E27FC236}">
                <a16:creationId xmlns:a16="http://schemas.microsoft.com/office/drawing/2014/main" id="{6063F4CC-A6BA-4336-BC09-98DA7D27C5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4142" y="2072849"/>
            <a:ext cx="4520003" cy="30171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6164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2">
                    <a:lumMod val="75000"/>
                  </a:schemeClr>
                </a:solidFill>
              </a:rPr>
              <a:t>Effects of Co-Parenting Attempts in High Conflict Families</a:t>
            </a:r>
          </a:p>
        </p:txBody>
      </p:sp>
      <p:sp>
        <p:nvSpPr>
          <p:cNvPr id="3" name="Content Placeholder 2"/>
          <p:cNvSpPr>
            <a:spLocks noGrp="1"/>
          </p:cNvSpPr>
          <p:nvPr>
            <p:ph idx="1"/>
          </p:nvPr>
        </p:nvSpPr>
        <p:spPr>
          <a:xfrm>
            <a:off x="838200" y="1825625"/>
            <a:ext cx="5257800" cy="3423031"/>
          </a:xfrm>
        </p:spPr>
        <p:txBody>
          <a:bodyPr>
            <a:normAutofit fontScale="25000" lnSpcReduction="20000"/>
          </a:bodyPr>
          <a:lstStyle/>
          <a:p>
            <a:pPr marL="0" indent="0" algn="ctr">
              <a:buNone/>
            </a:pPr>
            <a:r>
              <a:rPr lang="en-US" sz="7200" dirty="0"/>
              <a:t>Stahl</a:t>
            </a:r>
          </a:p>
          <a:p>
            <a:r>
              <a:rPr lang="en-US" sz="7200" dirty="0"/>
              <a:t>Research shows that children who are exposed to conflict both before and following a divorce or separation experience the most significant problems. </a:t>
            </a:r>
          </a:p>
          <a:p>
            <a:r>
              <a:rPr lang="en-US" sz="7200" dirty="0"/>
              <a:t>Children develop loyalty conflicts and feel afraid to show or express love to one or both of the parents in front of the other which leads them to become aligned with one parent in an attempt to lessen anxiety or insecurity. </a:t>
            </a:r>
          </a:p>
          <a:p>
            <a:r>
              <a:rPr lang="en-US" sz="7200" dirty="0"/>
              <a:t>At its worse, there is a risk for serious psychological regression (psychological “splitting”) leading to the child seeing one parent as mostly good and the other parent as mostly bad. This reinforces a black and white view of the world rather than having an understanding that there are both good and bad within all people. </a:t>
            </a:r>
          </a:p>
          <a:p>
            <a:r>
              <a:rPr lang="en-US" sz="7200" dirty="0"/>
              <a:t>Parents with high conflict need to be able to recognize that they engage in obvious and not-so-obvious behaviors which pressure their children to have such feelings. </a:t>
            </a:r>
          </a:p>
          <a:p>
            <a:endParaRPr lang="en-US" dirty="0"/>
          </a:p>
        </p:txBody>
      </p:sp>
      <p:sp>
        <p:nvSpPr>
          <p:cNvPr id="4" name="TextBox 3">
            <a:extLst>
              <a:ext uri="{FF2B5EF4-FFF2-40B4-BE49-F238E27FC236}">
                <a16:creationId xmlns:a16="http://schemas.microsoft.com/office/drawing/2014/main" id="{57381ED4-C948-4F60-AB0A-DA8B652DD248}"/>
              </a:ext>
            </a:extLst>
          </p:cNvPr>
          <p:cNvSpPr txBox="1"/>
          <p:nvPr/>
        </p:nvSpPr>
        <p:spPr>
          <a:xfrm>
            <a:off x="6778305" y="1912690"/>
            <a:ext cx="3850546" cy="3970318"/>
          </a:xfrm>
          <a:prstGeom prst="rect">
            <a:avLst/>
          </a:prstGeom>
          <a:noFill/>
        </p:spPr>
        <p:txBody>
          <a:bodyPr wrap="square" rtlCol="0">
            <a:spAutoFit/>
          </a:bodyPr>
          <a:lstStyle/>
          <a:p>
            <a:pPr algn="ctr"/>
            <a:r>
              <a:rPr lang="en-US" dirty="0"/>
              <a:t>FRIEDBURG  </a:t>
            </a:r>
          </a:p>
          <a:p>
            <a:r>
              <a:rPr lang="en-US" dirty="0"/>
              <a:t>40% of children in high conflict divorce develop behavior problems</a:t>
            </a:r>
          </a:p>
          <a:p>
            <a:endParaRPr lang="en-US" dirty="0"/>
          </a:p>
          <a:p>
            <a:r>
              <a:rPr lang="en-US" dirty="0"/>
              <a:t>Preschoolers – Anxiety and Aggressiveness</a:t>
            </a:r>
          </a:p>
          <a:p>
            <a:endParaRPr lang="en-US" dirty="0"/>
          </a:p>
          <a:p>
            <a:r>
              <a:rPr lang="en-US" dirty="0"/>
              <a:t>School Age – Depression, Anxiety and behavioral problems</a:t>
            </a:r>
          </a:p>
          <a:p>
            <a:endParaRPr lang="en-US" dirty="0"/>
          </a:p>
          <a:p>
            <a:r>
              <a:rPr lang="en-US" dirty="0"/>
              <a:t>Middle School/ High School – antisocial behavior, lower grades, social isolation, anxiety</a:t>
            </a:r>
          </a:p>
          <a:p>
            <a:endParaRPr lang="en-US" dirty="0"/>
          </a:p>
        </p:txBody>
      </p:sp>
    </p:spTree>
    <p:extLst>
      <p:ext uri="{BB962C8B-B14F-4D97-AF65-F5344CB8AC3E}">
        <p14:creationId xmlns:p14="http://schemas.microsoft.com/office/powerpoint/2010/main" val="2653912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barn(inVertical)">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505F6-EC88-4A63-B961-27F413958BF6}"/>
              </a:ext>
            </a:extLst>
          </p:cNvPr>
          <p:cNvSpPr>
            <a:spLocks noGrp="1"/>
          </p:cNvSpPr>
          <p:nvPr>
            <p:ph type="title"/>
          </p:nvPr>
        </p:nvSpPr>
        <p:spPr/>
        <p:txBody>
          <a:bodyPr/>
          <a:lstStyle/>
          <a:p>
            <a:pPr algn="ctr"/>
            <a:r>
              <a:rPr lang="en-US" dirty="0"/>
              <a:t>Co-Parenting VS Parallel Parenting</a:t>
            </a:r>
          </a:p>
        </p:txBody>
      </p:sp>
      <p:pic>
        <p:nvPicPr>
          <p:cNvPr id="3074" name="Picture 2" descr="Image result for parenting quotes">
            <a:extLst>
              <a:ext uri="{FF2B5EF4-FFF2-40B4-BE49-F238E27FC236}">
                <a16:creationId xmlns:a16="http://schemas.microsoft.com/office/drawing/2014/main" id="{67A4871E-5DC0-45FE-816E-392779E6BF86}"/>
              </a:ext>
            </a:extLst>
          </p:cNvPr>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117287" y="1840709"/>
            <a:ext cx="2835225" cy="435133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77980" y="1433815"/>
            <a:ext cx="6993082" cy="5355312"/>
          </a:xfrm>
          <a:prstGeom prst="rect">
            <a:avLst/>
          </a:prstGeom>
          <a:noFill/>
        </p:spPr>
        <p:txBody>
          <a:bodyPr wrap="square" rtlCol="0">
            <a:spAutoFit/>
          </a:bodyPr>
          <a:lstStyle/>
          <a:p>
            <a:pPr marL="285750" indent="-285750">
              <a:buFont typeface="Arial" panose="020B0604020202020204" pitchFamily="34" charset="0"/>
              <a:buChar char="•"/>
            </a:pPr>
            <a:r>
              <a:rPr lang="en-US" b="1" u="sng" dirty="0"/>
              <a:t>Co-Parenting is the ideal parenting style </a:t>
            </a:r>
            <a:r>
              <a:rPr lang="en-US" dirty="0"/>
              <a:t>that works best for a family where conflict is low and parents can communicate effectively in regards to their child. </a:t>
            </a:r>
          </a:p>
          <a:p>
            <a:pPr marL="285750" indent="-285750">
              <a:buFont typeface="Arial" panose="020B0604020202020204" pitchFamily="34" charset="0"/>
              <a:buChar char="•"/>
            </a:pPr>
            <a:r>
              <a:rPr lang="en-US" dirty="0"/>
              <a:t>They are able to discuss the needs of the child in a healthy manner, agree on most parenting values, are relatively consistent in parenting and have few arguments. </a:t>
            </a:r>
          </a:p>
          <a:p>
            <a:endParaRPr lang="en-US" dirty="0"/>
          </a:p>
          <a:p>
            <a:pPr marL="285750" indent="-285750">
              <a:buFont typeface="Wingdings" panose="05000000000000000000" pitchFamily="2" charset="2"/>
              <a:buChar char="v"/>
            </a:pPr>
            <a:r>
              <a:rPr lang="en-US" dirty="0"/>
              <a:t>Research show that </a:t>
            </a:r>
            <a:r>
              <a:rPr lang="en-US" i="1" dirty="0"/>
              <a:t>children of divorced parents are at a higher risk </a:t>
            </a:r>
            <a:r>
              <a:rPr lang="en-US" dirty="0"/>
              <a:t>of developing problems with academics, relationships and substance abuse than their counterparts who grow up in non-divorced homes. However, research also shows that although at a higher risk, a majority of children in families of divorce do not show behavioral, emotional or academic problems following parental divorce. This is not a one-to-one relationship between divorce and problems within the children.  </a:t>
            </a:r>
          </a:p>
          <a:p>
            <a:pPr marL="285750" indent="-285750">
              <a:buFont typeface="Wingdings" panose="05000000000000000000" pitchFamily="2" charset="2"/>
              <a:buChar char="v"/>
            </a:pPr>
            <a:r>
              <a:rPr lang="en-US" dirty="0"/>
              <a:t>However, children exposed to conflict both during the marriage and after divorce experience the most significant problems. If the conflict continues following the divorce, children begin to exhibit more behavioral and emotional difficulties.           -(Stahl)</a:t>
            </a:r>
          </a:p>
        </p:txBody>
      </p:sp>
    </p:spTree>
    <p:extLst>
      <p:ext uri="{BB962C8B-B14F-4D97-AF65-F5344CB8AC3E}">
        <p14:creationId xmlns:p14="http://schemas.microsoft.com/office/powerpoint/2010/main" val="1004575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71893-4EC0-4A17-BD87-4D6CBDF9D027}"/>
              </a:ext>
            </a:extLst>
          </p:cNvPr>
          <p:cNvSpPr>
            <a:spLocks noGrp="1"/>
          </p:cNvSpPr>
          <p:nvPr>
            <p:ph type="title"/>
          </p:nvPr>
        </p:nvSpPr>
        <p:spPr/>
        <p:txBody>
          <a:bodyPr/>
          <a:lstStyle/>
          <a:p>
            <a:pPr algn="ctr"/>
            <a:r>
              <a:rPr lang="en-US" dirty="0"/>
              <a:t>Personality and Behaviors that can lead to high conflict (Stahl)</a:t>
            </a:r>
          </a:p>
        </p:txBody>
      </p:sp>
      <p:sp>
        <p:nvSpPr>
          <p:cNvPr id="3" name="Content Placeholder 2">
            <a:extLst>
              <a:ext uri="{FF2B5EF4-FFF2-40B4-BE49-F238E27FC236}">
                <a16:creationId xmlns:a16="http://schemas.microsoft.com/office/drawing/2014/main" id="{4FC1754E-1887-438B-A7FF-E22577D804BF}"/>
              </a:ext>
            </a:extLst>
          </p:cNvPr>
          <p:cNvSpPr>
            <a:spLocks noGrp="1"/>
          </p:cNvSpPr>
          <p:nvPr>
            <p:ph idx="1"/>
          </p:nvPr>
        </p:nvSpPr>
        <p:spPr>
          <a:xfrm>
            <a:off x="838200" y="3429001"/>
            <a:ext cx="10515600" cy="2747962"/>
          </a:xfrm>
          <a:solidFill>
            <a:schemeClr val="tx1"/>
          </a:solidFill>
        </p:spPr>
        <p:txBody>
          <a:bodyPr>
            <a:normAutofit fontScale="55000" lnSpcReduction="20000"/>
          </a:bodyPr>
          <a:lstStyle/>
          <a:p>
            <a:r>
              <a:rPr lang="en-US" dirty="0">
                <a:solidFill>
                  <a:schemeClr val="bg1"/>
                </a:solidFill>
              </a:rPr>
              <a:t>Continuation of hostility that began during the marriage</a:t>
            </a:r>
          </a:p>
          <a:p>
            <a:r>
              <a:rPr lang="en-US" dirty="0">
                <a:solidFill>
                  <a:schemeClr val="bg1"/>
                </a:solidFill>
              </a:rPr>
              <a:t>Differing perceptions of pre-separation child rearing roles</a:t>
            </a:r>
          </a:p>
          <a:p>
            <a:r>
              <a:rPr lang="en-US" dirty="0">
                <a:solidFill>
                  <a:schemeClr val="bg1"/>
                </a:solidFill>
              </a:rPr>
              <a:t>Differing perceptions of post-separation child rearing roles</a:t>
            </a:r>
          </a:p>
          <a:p>
            <a:r>
              <a:rPr lang="en-US" dirty="0">
                <a:solidFill>
                  <a:schemeClr val="bg1"/>
                </a:solidFill>
              </a:rPr>
              <a:t>Differing perceptions of how to parent</a:t>
            </a:r>
          </a:p>
          <a:p>
            <a:r>
              <a:rPr lang="en-US" dirty="0">
                <a:solidFill>
                  <a:schemeClr val="bg1"/>
                </a:solidFill>
              </a:rPr>
              <a:t>Concern about the adequacy of the other parentis parenting ability</a:t>
            </a:r>
          </a:p>
          <a:p>
            <a:r>
              <a:rPr lang="en-US" dirty="0">
                <a:solidFill>
                  <a:schemeClr val="bg1"/>
                </a:solidFill>
              </a:rPr>
              <a:t>An unwillingness of one or both parents to accept the boundaries of the end of their relationship</a:t>
            </a:r>
          </a:p>
          <a:p>
            <a:r>
              <a:rPr lang="en-US" dirty="0">
                <a:solidFill>
                  <a:schemeClr val="bg1"/>
                </a:solidFill>
              </a:rPr>
              <a:t>Jealousy about a new partner in the other parent’s life</a:t>
            </a:r>
          </a:p>
          <a:p>
            <a:r>
              <a:rPr lang="en-US" dirty="0">
                <a:solidFill>
                  <a:schemeClr val="bg1"/>
                </a:solidFill>
              </a:rPr>
              <a:t>Contested custody issues</a:t>
            </a:r>
          </a:p>
          <a:p>
            <a:r>
              <a:rPr lang="en-US" dirty="0">
                <a:solidFill>
                  <a:schemeClr val="bg1"/>
                </a:solidFill>
              </a:rPr>
              <a:t>Personality factors in one or both parents that stimulate conflict</a:t>
            </a:r>
          </a:p>
        </p:txBody>
      </p:sp>
      <p:pic>
        <p:nvPicPr>
          <p:cNvPr id="2050" name="Picture 2" descr="Image result for parenting divorce images">
            <a:extLst>
              <a:ext uri="{FF2B5EF4-FFF2-40B4-BE49-F238E27FC236}">
                <a16:creationId xmlns:a16="http://schemas.microsoft.com/office/drawing/2014/main" id="{AF0C20DD-181F-485F-A893-5BC8C86079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238" y="1724025"/>
            <a:ext cx="9032489" cy="1487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2387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Parallel Parenting: What Is It? (Stahl)</a:t>
            </a:r>
          </a:p>
        </p:txBody>
      </p:sp>
      <p:sp>
        <p:nvSpPr>
          <p:cNvPr id="3" name="Content Placeholder 2"/>
          <p:cNvSpPr>
            <a:spLocks noGrp="1"/>
          </p:cNvSpPr>
          <p:nvPr>
            <p:ph idx="1"/>
          </p:nvPr>
        </p:nvSpPr>
        <p:spPr>
          <a:xfrm>
            <a:off x="474518" y="1534678"/>
            <a:ext cx="5011882" cy="5188239"/>
          </a:xfrm>
        </p:spPr>
        <p:txBody>
          <a:bodyPr>
            <a:normAutofit fontScale="77500" lnSpcReduction="20000"/>
          </a:bodyPr>
          <a:lstStyle/>
          <a:p>
            <a:r>
              <a:rPr lang="en-US" dirty="0"/>
              <a:t>Helps families who experience moderate to high levels of conflict that the children are caught in the middle of. </a:t>
            </a:r>
          </a:p>
          <a:p>
            <a:r>
              <a:rPr lang="en-US" dirty="0"/>
              <a:t>One or both parents’ inability to separate new parent roles from old partner roles significantly contributes to the conflict between the parents. </a:t>
            </a:r>
          </a:p>
          <a:p>
            <a:r>
              <a:rPr lang="en-US" dirty="0"/>
              <a:t>Uses a 2 step process to reduce conflict levels between the parents. </a:t>
            </a:r>
          </a:p>
          <a:p>
            <a:r>
              <a:rPr lang="en-US" dirty="0"/>
              <a:t>Style of parenting where both parents learn how to effectively parent their child. </a:t>
            </a:r>
          </a:p>
          <a:p>
            <a:r>
              <a:rPr lang="en-US" dirty="0"/>
              <a:t>Parents are not engaged with one another to avoid conflicts.</a:t>
            </a:r>
          </a:p>
          <a:p>
            <a:r>
              <a:rPr lang="en-US" dirty="0"/>
              <a:t>Compared to parallel play such as in toddlers.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65716" y="2171701"/>
            <a:ext cx="4581766" cy="3054926"/>
          </a:xfrm>
          <a:prstGeom prst="rect">
            <a:avLst/>
          </a:prstGeom>
        </p:spPr>
      </p:pic>
    </p:spTree>
    <p:extLst>
      <p:ext uri="{BB962C8B-B14F-4D97-AF65-F5344CB8AC3E}">
        <p14:creationId xmlns:p14="http://schemas.microsoft.com/office/powerpoint/2010/main" val="3996040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8E89D5E-1885-4160-AC77-CC471DD1D0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550D2BD1-98F9-412D-905B-3A843EF4078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14A05ED5-EFCE-4C71-9C5C-66B9310266DD}"/>
              </a:ext>
            </a:extLst>
          </p:cNvPr>
          <p:cNvSpPr>
            <a:spLocks noGrp="1"/>
          </p:cNvSpPr>
          <p:nvPr>
            <p:ph type="title"/>
          </p:nvPr>
        </p:nvSpPr>
        <p:spPr>
          <a:xfrm>
            <a:off x="943277" y="712269"/>
            <a:ext cx="3370998" cy="5502264"/>
          </a:xfrm>
        </p:spPr>
        <p:txBody>
          <a:bodyPr>
            <a:normAutofit/>
          </a:bodyPr>
          <a:lstStyle/>
          <a:p>
            <a:r>
              <a:rPr lang="en-US" dirty="0">
                <a:solidFill>
                  <a:srgbClr val="FFFFFF"/>
                </a:solidFill>
              </a:rPr>
              <a:t>Goals of </a:t>
            </a:r>
            <a:r>
              <a:rPr lang="en-US">
                <a:solidFill>
                  <a:srgbClr val="FFFFFF"/>
                </a:solidFill>
              </a:rPr>
              <a:t>Parallel Parenting</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4054707664"/>
              </p:ext>
            </p:extLst>
          </p:nvPr>
        </p:nvGraphicFramePr>
        <p:xfrm>
          <a:off x="5280025" y="642938"/>
          <a:ext cx="6269038"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777687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2721</TotalTime>
  <Words>1119</Words>
  <Application>Microsoft Office PowerPoint</Application>
  <PresentationFormat>Widescreen</PresentationFormat>
  <Paragraphs>85</Paragraphs>
  <Slides>12</Slides>
  <Notes>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Arial Black</vt:lpstr>
      <vt:lpstr>Calibri</vt:lpstr>
      <vt:lpstr>Calibri Light</vt:lpstr>
      <vt:lpstr>Wingdings</vt:lpstr>
      <vt:lpstr>Office Theme</vt:lpstr>
      <vt:lpstr>Parallel Parenting:  An Intervention for High Conflict Custody   Issues </vt:lpstr>
      <vt:lpstr>Why is intervention in high conflict divorces important?</vt:lpstr>
      <vt:lpstr>Is there need in Jefferson County for High Conflict Custody Intervention? </vt:lpstr>
      <vt:lpstr>Psychological Issues That May Lead to Conflicted Parenting (Stahl)</vt:lpstr>
      <vt:lpstr>Effects of Co-Parenting Attempts in High Conflict Families</vt:lpstr>
      <vt:lpstr>Co-Parenting VS Parallel Parenting</vt:lpstr>
      <vt:lpstr>Personality and Behaviors that can lead to high conflict (Stahl)</vt:lpstr>
      <vt:lpstr>Parallel Parenting: What Is It? (Stahl)</vt:lpstr>
      <vt:lpstr>Goals of Parallel Parenting</vt:lpstr>
      <vt:lpstr>Role of the Facilitator (GARBER)</vt:lpstr>
      <vt:lpstr>CASE STUDY – What level of intervention is appropriate?</vt:lpstr>
      <vt:lpstr>QUESTIONS AND COMMENTS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Numbers:</dc:title>
  <dc:creator>cbango</dc:creator>
  <cp:lastModifiedBy>Tiffany</cp:lastModifiedBy>
  <cp:revision>34</cp:revision>
  <dcterms:created xsi:type="dcterms:W3CDTF">2018-01-17T19:37:18Z</dcterms:created>
  <dcterms:modified xsi:type="dcterms:W3CDTF">2018-02-03T21:34:47Z</dcterms:modified>
</cp:coreProperties>
</file>