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5E467-BDE6-415B-9EB4-2348B2089069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159DD-C0BD-47D9-AF34-5290A590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9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contracts are negotiated fully in therapy sessions.  When family is ready, some</a:t>
            </a:r>
            <a:r>
              <a:rPr lang="en-US" baseline="0" dirty="0" smtClean="0"/>
              <a:t> of the negotiations begin to occur between sessions at family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6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9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5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Feelings Thermometer</a:t>
            </a:r>
            <a:r>
              <a:rPr lang="en-US" baseline="0" dirty="0" smtClean="0"/>
              <a:t> = </a:t>
            </a:r>
            <a:r>
              <a:rPr lang="en-US" baseline="0" dirty="0" smtClean="0"/>
              <a:t>1-8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8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8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</a:t>
            </a:r>
            <a:r>
              <a:rPr lang="en-US" baseline="0" dirty="0" smtClean="0"/>
              <a:t> = are you feeling Scared,  what are you Thinking,  Other helpful thoughts,  Praise </a:t>
            </a:r>
            <a:r>
              <a:rPr lang="en-US" baseline="0" dirty="0" smtClean="0"/>
              <a:t>self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3871-8823-4D7E-AA9D-88D6A0ED09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0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3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2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197C-302F-461E-A0AD-3921E2ED9D3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B2A8-5B0C-4053-92E4-6B1F3E72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26984" r="51964" b="26667"/>
          <a:stretch/>
        </p:blipFill>
        <p:spPr bwMode="auto">
          <a:xfrm>
            <a:off x="1219200" y="1650678"/>
            <a:ext cx="2819400" cy="40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t="34921" r="51429" b="21111"/>
          <a:stretch/>
        </p:blipFill>
        <p:spPr bwMode="auto">
          <a:xfrm>
            <a:off x="4730835" y="1650679"/>
            <a:ext cx="3117765" cy="403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Refusal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Refusing School for Tangible Rewards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Common reasons include drugs, videogames, excessive sleep, excessive time with older friends</a:t>
            </a:r>
          </a:p>
          <a:p>
            <a:r>
              <a:rPr lang="en-US" dirty="0" smtClean="0"/>
              <a:t>Major goal = help family members develop a better way of </a:t>
            </a:r>
          </a:p>
          <a:p>
            <a:pPr lvl="1"/>
            <a:r>
              <a:rPr lang="en-US" dirty="0" smtClean="0"/>
              <a:t>solving problems</a:t>
            </a:r>
          </a:p>
          <a:p>
            <a:pPr lvl="1"/>
            <a:r>
              <a:rPr lang="en-US" dirty="0" smtClean="0"/>
              <a:t>reducing conflict</a:t>
            </a:r>
          </a:p>
          <a:p>
            <a:pPr lvl="1"/>
            <a:r>
              <a:rPr lang="en-US" dirty="0" smtClean="0"/>
              <a:t>increasing rewards for attendance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ecreasing rewards for absences</a:t>
            </a:r>
          </a:p>
          <a:p>
            <a:r>
              <a:rPr lang="en-US" dirty="0" smtClean="0"/>
              <a:t>Therapy equally involves parents and child, both separately and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Refusing School for Tangible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Negotiate contract between parent(s) and </a:t>
            </a:r>
            <a:r>
              <a:rPr lang="en-US" dirty="0" smtClean="0"/>
              <a:t>child</a:t>
            </a:r>
          </a:p>
          <a:p>
            <a:pPr lvl="1"/>
            <a:r>
              <a:rPr lang="en-US" dirty="0" smtClean="0"/>
              <a:t>Ask child for input first</a:t>
            </a:r>
          </a:p>
          <a:p>
            <a:pPr lvl="1"/>
            <a:r>
              <a:rPr lang="en-US" dirty="0" smtClean="0"/>
              <a:t>Negotiate initial contracts separately with child and with parents</a:t>
            </a:r>
          </a:p>
          <a:p>
            <a:pPr lvl="1"/>
            <a:r>
              <a:rPr lang="en-US" dirty="0" smtClean="0"/>
              <a:t>First contract(s) should be basic and for non-school refusal behavior</a:t>
            </a:r>
            <a:endParaRPr lang="en-US" dirty="0"/>
          </a:p>
          <a:p>
            <a:pPr lvl="1"/>
            <a:r>
              <a:rPr lang="en-US" dirty="0"/>
              <a:t>Link responsibilities and privileges </a:t>
            </a:r>
          </a:p>
          <a:p>
            <a:r>
              <a:rPr lang="en-US" dirty="0" smtClean="0"/>
              <a:t>Family should have regular brief family meetings between sessions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Refusing School for Tangible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skills training</a:t>
            </a:r>
          </a:p>
          <a:p>
            <a:r>
              <a:rPr lang="en-US" dirty="0"/>
              <a:t>Peer refusal skills training</a:t>
            </a:r>
          </a:p>
          <a:p>
            <a:r>
              <a:rPr lang="en-US" dirty="0"/>
              <a:t>Develop interventions for sleep disorders and for getting up in </a:t>
            </a:r>
            <a:r>
              <a:rPr lang="en-US" dirty="0" smtClean="0"/>
              <a:t>the morning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School Refusal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Avoiding School-Related Stimuli that Provokes Negative Affectivity</a:t>
            </a:r>
          </a:p>
          <a:p>
            <a:endParaRPr lang="en-US" sz="1500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Escape Aversive Social and/or Evaluative Situations</a:t>
            </a:r>
          </a:p>
          <a:p>
            <a:endParaRPr lang="en-US" sz="1500" dirty="0"/>
          </a:p>
          <a:p>
            <a:r>
              <a:rPr lang="en-US" dirty="0" smtClean="0">
                <a:solidFill>
                  <a:srgbClr val="7030A0"/>
                </a:solidFill>
              </a:rPr>
              <a:t>Attention from Others</a:t>
            </a:r>
          </a:p>
          <a:p>
            <a:endParaRPr lang="en-US" sz="15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Tangible Rewards Outside of School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School Refusal Assessment Scale - Revised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 and Child versions</a:t>
            </a:r>
          </a:p>
          <a:p>
            <a:r>
              <a:rPr lang="en-US" dirty="0" smtClean="0"/>
              <a:t>24 items on each version</a:t>
            </a:r>
          </a:p>
          <a:p>
            <a:r>
              <a:rPr lang="en-US" dirty="0" smtClean="0"/>
              <a:t>0-6 rating for each item</a:t>
            </a:r>
          </a:p>
          <a:p>
            <a:r>
              <a:rPr lang="en-US" dirty="0" smtClean="0"/>
              <a:t>Obtain total and average score for each of 4 scales</a:t>
            </a:r>
          </a:p>
          <a:p>
            <a:r>
              <a:rPr lang="en-US" dirty="0" smtClean="0"/>
              <a:t>Scale with highest score is treatment focus</a:t>
            </a:r>
          </a:p>
          <a:p>
            <a:pPr lvl="1"/>
            <a:r>
              <a:rPr lang="en-US" dirty="0" smtClean="0"/>
              <a:t>If average scores are </a:t>
            </a:r>
            <a:r>
              <a:rPr lang="en-US" smtClean="0"/>
              <a:t>within 0.5 </a:t>
            </a:r>
            <a:r>
              <a:rPr lang="en-US" dirty="0" smtClean="0"/>
              <a:t>point it’s a 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Avoiding School-Related Stimuli that Provokes Negative </a:t>
            </a:r>
            <a:r>
              <a:rPr lang="en-US" dirty="0" smtClean="0">
                <a:solidFill>
                  <a:srgbClr val="FF0000"/>
                </a:solidFill>
              </a:rPr>
              <a:t>Affectivity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Psychoeducation</a:t>
            </a:r>
          </a:p>
          <a:p>
            <a:r>
              <a:rPr lang="en-US" dirty="0" smtClean="0"/>
              <a:t>Feelings Thermometer (SUDS)</a:t>
            </a:r>
          </a:p>
          <a:p>
            <a:pPr lvl="1"/>
            <a:r>
              <a:rPr lang="en-US" dirty="0" smtClean="0"/>
              <a:t>Habituation</a:t>
            </a:r>
          </a:p>
          <a:p>
            <a:r>
              <a:rPr lang="en-US" dirty="0"/>
              <a:t>Anxiety &amp; Avoidance </a:t>
            </a:r>
            <a:r>
              <a:rPr lang="en-US" dirty="0" smtClean="0"/>
              <a:t>Hierarchy</a:t>
            </a:r>
          </a:p>
          <a:p>
            <a:r>
              <a:rPr lang="en-US" dirty="0" smtClean="0"/>
              <a:t>Deep Breathing and Relaxation Training</a:t>
            </a:r>
            <a:endParaRPr lang="en-US" dirty="0"/>
          </a:p>
          <a:p>
            <a:r>
              <a:rPr lang="en-US" dirty="0" smtClean="0"/>
              <a:t>Systematic Desensitization</a:t>
            </a:r>
          </a:p>
          <a:p>
            <a:r>
              <a:rPr lang="en-US" dirty="0" smtClean="0"/>
              <a:t>In Vivo Desensitization</a:t>
            </a:r>
          </a:p>
        </p:txBody>
      </p:sp>
    </p:spTree>
    <p:extLst>
      <p:ext uri="{BB962C8B-B14F-4D97-AF65-F5344CB8AC3E}">
        <p14:creationId xmlns:p14="http://schemas.microsoft.com/office/powerpoint/2010/main" val="3837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Avoiding School-Related Stimuli that Provokes Negative </a:t>
            </a:r>
            <a:r>
              <a:rPr lang="en-US" dirty="0" smtClean="0">
                <a:solidFill>
                  <a:srgbClr val="FF0000"/>
                </a:solidFill>
              </a:rPr>
              <a:t>Affectivity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Between sessions </a:t>
            </a:r>
            <a:r>
              <a:rPr lang="en-US" dirty="0" smtClean="0"/>
              <a:t>child listens </a:t>
            </a:r>
            <a:r>
              <a:rPr lang="en-US" dirty="0"/>
              <a:t>to audio of in-session </a:t>
            </a:r>
            <a:r>
              <a:rPr lang="en-US" dirty="0" smtClean="0"/>
              <a:t>desensitization, then talks with </a:t>
            </a:r>
            <a:r>
              <a:rPr lang="en-US" dirty="0"/>
              <a:t>parents</a:t>
            </a:r>
          </a:p>
          <a:p>
            <a:r>
              <a:rPr lang="en-US" dirty="0" smtClean="0"/>
              <a:t>When not </a:t>
            </a:r>
            <a:r>
              <a:rPr lang="en-US" dirty="0"/>
              <a:t>attending school </a:t>
            </a:r>
            <a:r>
              <a:rPr lang="en-US" dirty="0" smtClean="0"/>
              <a:t>the child </a:t>
            </a:r>
            <a:r>
              <a:rPr lang="en-US" dirty="0"/>
              <a:t>should wake </a:t>
            </a:r>
            <a:r>
              <a:rPr lang="en-US" dirty="0" smtClean="0"/>
              <a:t>as </a:t>
            </a:r>
            <a:r>
              <a:rPr lang="en-US" dirty="0"/>
              <a:t>if normal school day and </a:t>
            </a:r>
            <a:r>
              <a:rPr lang="en-US" dirty="0" smtClean="0"/>
              <a:t>the day should be structured </a:t>
            </a:r>
            <a:r>
              <a:rPr lang="en-US" dirty="0"/>
              <a:t>(do school </a:t>
            </a:r>
            <a:r>
              <a:rPr lang="en-US" dirty="0" smtClean="0"/>
              <a:t>work during school hours; </a:t>
            </a:r>
            <a:r>
              <a:rPr lang="en-US" dirty="0"/>
              <a:t>no fun until after school time)</a:t>
            </a:r>
          </a:p>
          <a:p>
            <a:r>
              <a:rPr lang="en-US" dirty="0" smtClean="0"/>
              <a:t>Gradual </a:t>
            </a:r>
            <a:r>
              <a:rPr lang="en-US" dirty="0"/>
              <a:t>return to school</a:t>
            </a:r>
          </a:p>
          <a:p>
            <a:r>
              <a:rPr lang="en-US" dirty="0" smtClean="0"/>
              <a:t>Expect and encourage attendance unless clearly ill</a:t>
            </a:r>
          </a:p>
          <a:p>
            <a:pPr lvl="1"/>
            <a:r>
              <a:rPr lang="en-US" dirty="0" smtClean="0"/>
              <a:t>If truly ill: rest in bed or do school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Escape Aversive Social and/or Evaluative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Psychoeducation</a:t>
            </a:r>
          </a:p>
          <a:p>
            <a:r>
              <a:rPr lang="en-US" dirty="0" smtClean="0"/>
              <a:t>Anxiety &amp; Avoidance Hierarchy</a:t>
            </a:r>
          </a:p>
          <a:p>
            <a:r>
              <a:rPr lang="en-US" dirty="0"/>
              <a:t>Feelings Thermometer (SUDS)</a:t>
            </a:r>
          </a:p>
          <a:p>
            <a:r>
              <a:rPr lang="en-US" dirty="0" smtClean="0"/>
              <a:t>Identifying Negative Thoughts</a:t>
            </a:r>
          </a:p>
          <a:p>
            <a:r>
              <a:rPr lang="en-US" dirty="0" smtClean="0"/>
              <a:t>Helpful Thoughts</a:t>
            </a:r>
          </a:p>
          <a:p>
            <a:pPr lvl="1"/>
            <a:r>
              <a:rPr lang="en-US" dirty="0" smtClean="0"/>
              <a:t>STOP</a:t>
            </a:r>
          </a:p>
          <a:p>
            <a:pPr lvl="1"/>
            <a:r>
              <a:rPr lang="en-US" dirty="0" smtClean="0"/>
              <a:t>Cognitive Restructuring</a:t>
            </a:r>
          </a:p>
          <a:p>
            <a:r>
              <a:rPr lang="en-US" dirty="0" smtClean="0"/>
              <a:t>Strategies for specific source(s) of anxiety</a:t>
            </a:r>
          </a:p>
          <a:p>
            <a:r>
              <a:rPr lang="en-US" dirty="0" smtClean="0"/>
              <a:t>Involving parents and others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Escape Aversive Social and/or Evaluative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Exposure</a:t>
            </a:r>
          </a:p>
          <a:p>
            <a:pPr lvl="1"/>
            <a:r>
              <a:rPr lang="en-US" dirty="0" smtClean="0"/>
              <a:t>In session and between sessions</a:t>
            </a:r>
          </a:p>
          <a:p>
            <a:r>
              <a:rPr lang="en-US" dirty="0"/>
              <a:t>Gradual return to </a:t>
            </a:r>
            <a:r>
              <a:rPr lang="en-US" dirty="0" smtClean="0"/>
              <a:t>school</a:t>
            </a:r>
          </a:p>
          <a:p>
            <a:r>
              <a:rPr lang="en-US" dirty="0" smtClean="0"/>
              <a:t>Expect and encourage attendance unless clearly ill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Refusing School for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Parent training</a:t>
            </a:r>
          </a:p>
          <a:p>
            <a:pPr marL="739775" lvl="1" indent="0">
              <a:buNone/>
            </a:pPr>
            <a:r>
              <a:rPr lang="en-US" dirty="0"/>
              <a:t>Unlike previous 2 types, treatment for this subtype is primarily with parents</a:t>
            </a:r>
          </a:p>
          <a:p>
            <a:r>
              <a:rPr lang="en-US" dirty="0" smtClean="0"/>
              <a:t>Gather information about </a:t>
            </a:r>
          </a:p>
          <a:p>
            <a:pPr lvl="1"/>
            <a:r>
              <a:rPr lang="en-US" dirty="0" smtClean="0"/>
              <a:t>parental expectations &amp; punishments</a:t>
            </a:r>
          </a:p>
          <a:p>
            <a:pPr lvl="1"/>
            <a:r>
              <a:rPr lang="en-US" dirty="0" smtClean="0"/>
              <a:t>routines: morning, evening, and night</a:t>
            </a:r>
          </a:p>
          <a:p>
            <a:r>
              <a:rPr lang="en-US" dirty="0" smtClean="0"/>
              <a:t>Major goal = shift parental attention away from school refusal and toward attendance by</a:t>
            </a:r>
          </a:p>
          <a:p>
            <a:pPr lvl="1"/>
            <a:r>
              <a:rPr lang="en-US" dirty="0" smtClean="0"/>
              <a:t>restructuring parental commands</a:t>
            </a:r>
          </a:p>
          <a:p>
            <a:pPr lvl="1"/>
            <a:r>
              <a:rPr lang="en-US" dirty="0" smtClean="0"/>
              <a:t>establishing fixed daily routines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mplementing rewards and punishments</a:t>
            </a:r>
          </a:p>
        </p:txBody>
      </p:sp>
    </p:spTree>
    <p:extLst>
      <p:ext uri="{BB962C8B-B14F-4D97-AF65-F5344CB8AC3E}">
        <p14:creationId xmlns:p14="http://schemas.microsoft.com/office/powerpoint/2010/main" val="9365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Refusing School for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Forced school attendance</a:t>
            </a:r>
          </a:p>
          <a:p>
            <a:pPr lvl="1"/>
            <a:r>
              <a:rPr lang="en-US" dirty="0" smtClean="0"/>
              <a:t>An option with this subtype of school refusal, but use with caution</a:t>
            </a:r>
          </a:p>
          <a:p>
            <a:pPr lvl="1"/>
            <a:r>
              <a:rPr lang="en-US" smtClean="0"/>
              <a:t>If </a:t>
            </a:r>
            <a:r>
              <a:rPr lang="en-US" dirty="0" smtClean="0"/>
              <a:t>refusal is only for attention and there is no significant distress or anxiety</a:t>
            </a:r>
          </a:p>
          <a:p>
            <a:pPr lvl="1"/>
            <a:r>
              <a:rPr lang="en-US" dirty="0" smtClean="0"/>
              <a:t>Two adults take child to school and meet school staff at door; school staff then escort child to class</a:t>
            </a:r>
          </a:p>
          <a:p>
            <a:pPr lvl="1"/>
            <a:r>
              <a:rPr lang="en-US" dirty="0" smtClean="0"/>
              <a:t>Child is &lt;11 years old and missing most days</a:t>
            </a:r>
          </a:p>
          <a:p>
            <a:endParaRPr lang="en-US" sz="1100" dirty="0" smtClean="0"/>
          </a:p>
          <a:p>
            <a:r>
              <a:rPr lang="en-US" dirty="0" smtClean="0"/>
              <a:t>Rewards </a:t>
            </a:r>
            <a:r>
              <a:rPr lang="en-US" dirty="0"/>
              <a:t>for attending </a:t>
            </a:r>
            <a:r>
              <a:rPr lang="en-US" dirty="0" smtClean="0"/>
              <a:t>school</a:t>
            </a:r>
          </a:p>
          <a:p>
            <a:endParaRPr lang="en-US" sz="1000" dirty="0" smtClean="0"/>
          </a:p>
          <a:p>
            <a:r>
              <a:rPr lang="en-US" dirty="0" smtClean="0"/>
              <a:t>If refusal is persistent implement daytime procedures that are school-like, followed by punishments for after-school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569</Words>
  <Application>Microsoft Office PowerPoint</Application>
  <PresentationFormat>On-screen Show (4:3)</PresentationFormat>
  <Paragraphs>99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School Refusal</vt:lpstr>
      <vt:lpstr>Causes of School Refusal</vt:lpstr>
      <vt:lpstr>School Refusal Assessment Scale - Revised</vt:lpstr>
      <vt:lpstr>Avoiding School-Related Stimuli that Provokes Negative Affectivity</vt:lpstr>
      <vt:lpstr>Avoiding School-Related Stimuli that Provokes Negative Affectivity</vt:lpstr>
      <vt:lpstr>Escape Aversive Social and/or Evaluative Situations</vt:lpstr>
      <vt:lpstr>Escape Aversive Social and/or Evaluative Situations</vt:lpstr>
      <vt:lpstr>Refusing School for Attention</vt:lpstr>
      <vt:lpstr>Refusing School for Attention</vt:lpstr>
      <vt:lpstr>Refusing School for Tangible Rewards</vt:lpstr>
      <vt:lpstr>Refusing School for Tangible Rewards</vt:lpstr>
      <vt:lpstr>Refusing School for Tangible Rewards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Refusal</dc:title>
  <dc:creator>Dr. Rubenzahl</dc:creator>
  <cp:lastModifiedBy>Dr. Rubenzahl</cp:lastModifiedBy>
  <cp:revision>3</cp:revision>
  <dcterms:created xsi:type="dcterms:W3CDTF">2018-04-09T12:44:23Z</dcterms:created>
  <dcterms:modified xsi:type="dcterms:W3CDTF">2018-04-10T19:36:26Z</dcterms:modified>
</cp:coreProperties>
</file>