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9" r:id="rId3"/>
    <p:sldId id="257" r:id="rId4"/>
    <p:sldId id="258" r:id="rId5"/>
    <p:sldId id="259" r:id="rId6"/>
    <p:sldId id="260" r:id="rId7"/>
    <p:sldId id="264" r:id="rId8"/>
    <p:sldId id="265" r:id="rId9"/>
    <p:sldId id="261" r:id="rId10"/>
    <p:sldId id="262" r:id="rId11"/>
    <p:sldId id="263" r:id="rId12"/>
    <p:sldId id="266" r:id="rId13"/>
    <p:sldId id="267" r:id="rId14"/>
    <p:sldId id="268" r:id="rId15"/>
    <p:sldId id="269" r:id="rId16"/>
    <p:sldId id="270" r:id="rId17"/>
    <p:sldId id="271" r:id="rId18"/>
    <p:sldId id="272" r:id="rId19"/>
    <p:sldId id="273" r:id="rId20"/>
    <p:sldId id="277" r:id="rId21"/>
    <p:sldId id="280" r:id="rId22"/>
    <p:sldId id="281" r:id="rId23"/>
    <p:sldId id="282" r:id="rId24"/>
    <p:sldId id="291" r:id="rId25"/>
    <p:sldId id="283" r:id="rId26"/>
    <p:sldId id="292" r:id="rId27"/>
    <p:sldId id="284" r:id="rId28"/>
    <p:sldId id="285" r:id="rId29"/>
    <p:sldId id="290" r:id="rId30"/>
    <p:sldId id="286" r:id="rId31"/>
    <p:sldId id="287" r:id="rId32"/>
    <p:sldId id="288"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hyperlink" Target="http://rkapsych.com/resources-2/training-material/"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rkapsych.com/resources-2/training-materia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9E4294-6AE1-4D39-99D5-4CFAF1F6D80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37D93A0-F003-4044-A3DF-E7F88D58704E}">
      <dgm:prSet/>
      <dgm:spPr/>
      <dgm:t>
        <a:bodyPr/>
        <a:lstStyle/>
        <a:p>
          <a:r>
            <a:rPr lang="en-US" b="1"/>
            <a:t>Website:  </a:t>
          </a:r>
          <a:r>
            <a:rPr lang="en-US" b="1">
              <a:hlinkClick xmlns:r="http://schemas.openxmlformats.org/officeDocument/2006/relationships" r:id="rId1"/>
            </a:rPr>
            <a:t>http://rkapsych.com/resources-2/training-material/</a:t>
          </a:r>
          <a:endParaRPr lang="en-US"/>
        </a:p>
      </dgm:t>
    </dgm:pt>
    <dgm:pt modelId="{E1B139CF-C3DB-47B1-88ED-BEE7067C63F8}" type="parTrans" cxnId="{33AF8EFF-E688-4183-B394-43B537611D33}">
      <dgm:prSet/>
      <dgm:spPr/>
      <dgm:t>
        <a:bodyPr/>
        <a:lstStyle/>
        <a:p>
          <a:endParaRPr lang="en-US"/>
        </a:p>
      </dgm:t>
    </dgm:pt>
    <dgm:pt modelId="{0EF5CC35-FAB6-4E01-BE85-3561B84FC4AC}" type="sibTrans" cxnId="{33AF8EFF-E688-4183-B394-43B537611D33}">
      <dgm:prSet/>
      <dgm:spPr/>
      <dgm:t>
        <a:bodyPr/>
        <a:lstStyle/>
        <a:p>
          <a:endParaRPr lang="en-US"/>
        </a:p>
      </dgm:t>
    </dgm:pt>
    <dgm:pt modelId="{40BDF5BA-7E95-4F38-8463-AB4597AEE582}">
      <dgm:prSet/>
      <dgm:spPr/>
      <dgm:t>
        <a:bodyPr/>
        <a:lstStyle/>
        <a:p>
          <a:r>
            <a:rPr lang="en-US" b="1"/>
            <a:t>Website:  rkapsych.com -&gt; Resources -&gt; Training Material</a:t>
          </a:r>
          <a:endParaRPr lang="en-US"/>
        </a:p>
      </dgm:t>
    </dgm:pt>
    <dgm:pt modelId="{C0266C51-3535-4B2A-9D8E-7CC22E4D0C03}" type="parTrans" cxnId="{B2690C01-371E-4B6A-8B0A-61EE02E65CE6}">
      <dgm:prSet/>
      <dgm:spPr/>
      <dgm:t>
        <a:bodyPr/>
        <a:lstStyle/>
        <a:p>
          <a:endParaRPr lang="en-US"/>
        </a:p>
      </dgm:t>
    </dgm:pt>
    <dgm:pt modelId="{58093B6B-797B-4242-8FD7-4AB7339544C4}" type="sibTrans" cxnId="{B2690C01-371E-4B6A-8B0A-61EE02E65CE6}">
      <dgm:prSet/>
      <dgm:spPr/>
      <dgm:t>
        <a:bodyPr/>
        <a:lstStyle/>
        <a:p>
          <a:endParaRPr lang="en-US"/>
        </a:p>
      </dgm:t>
    </dgm:pt>
    <dgm:pt modelId="{2EA2B978-EF47-45D2-AEB0-7F93FB8B3B70}" type="pres">
      <dgm:prSet presAssocID="{169E4294-6AE1-4D39-99D5-4CFAF1F6D800}" presName="linear" presStyleCnt="0">
        <dgm:presLayoutVars>
          <dgm:animLvl val="lvl"/>
          <dgm:resizeHandles val="exact"/>
        </dgm:presLayoutVars>
      </dgm:prSet>
      <dgm:spPr/>
    </dgm:pt>
    <dgm:pt modelId="{1F6366A4-8057-4C2A-BEDF-6AA897841209}" type="pres">
      <dgm:prSet presAssocID="{C37D93A0-F003-4044-A3DF-E7F88D58704E}" presName="parentText" presStyleLbl="node1" presStyleIdx="0" presStyleCnt="2">
        <dgm:presLayoutVars>
          <dgm:chMax val="0"/>
          <dgm:bulletEnabled val="1"/>
        </dgm:presLayoutVars>
      </dgm:prSet>
      <dgm:spPr/>
    </dgm:pt>
    <dgm:pt modelId="{6BA1BABA-FE1E-4ABC-8547-F00A01D7FD29}" type="pres">
      <dgm:prSet presAssocID="{0EF5CC35-FAB6-4E01-BE85-3561B84FC4AC}" presName="spacer" presStyleCnt="0"/>
      <dgm:spPr/>
    </dgm:pt>
    <dgm:pt modelId="{424485D9-76AF-4EFA-A0EB-960F3D15DE65}" type="pres">
      <dgm:prSet presAssocID="{40BDF5BA-7E95-4F38-8463-AB4597AEE582}" presName="parentText" presStyleLbl="node1" presStyleIdx="1" presStyleCnt="2">
        <dgm:presLayoutVars>
          <dgm:chMax val="0"/>
          <dgm:bulletEnabled val="1"/>
        </dgm:presLayoutVars>
      </dgm:prSet>
      <dgm:spPr/>
    </dgm:pt>
  </dgm:ptLst>
  <dgm:cxnLst>
    <dgm:cxn modelId="{B2690C01-371E-4B6A-8B0A-61EE02E65CE6}" srcId="{169E4294-6AE1-4D39-99D5-4CFAF1F6D800}" destId="{40BDF5BA-7E95-4F38-8463-AB4597AEE582}" srcOrd="1" destOrd="0" parTransId="{C0266C51-3535-4B2A-9D8E-7CC22E4D0C03}" sibTransId="{58093B6B-797B-4242-8FD7-4AB7339544C4}"/>
    <dgm:cxn modelId="{9BBB2468-74CC-46E7-B31B-FFF5FA92E4E6}" type="presOf" srcId="{40BDF5BA-7E95-4F38-8463-AB4597AEE582}" destId="{424485D9-76AF-4EFA-A0EB-960F3D15DE65}" srcOrd="0" destOrd="0" presId="urn:microsoft.com/office/officeart/2005/8/layout/vList2"/>
    <dgm:cxn modelId="{F9DDD7BE-8920-4ED6-BA82-C3CCABC84513}" type="presOf" srcId="{C37D93A0-F003-4044-A3DF-E7F88D58704E}" destId="{1F6366A4-8057-4C2A-BEDF-6AA897841209}" srcOrd="0" destOrd="0" presId="urn:microsoft.com/office/officeart/2005/8/layout/vList2"/>
    <dgm:cxn modelId="{D88690DA-B31D-479C-AA4F-2F8123B26697}" type="presOf" srcId="{169E4294-6AE1-4D39-99D5-4CFAF1F6D800}" destId="{2EA2B978-EF47-45D2-AEB0-7F93FB8B3B70}" srcOrd="0" destOrd="0" presId="urn:microsoft.com/office/officeart/2005/8/layout/vList2"/>
    <dgm:cxn modelId="{33AF8EFF-E688-4183-B394-43B537611D33}" srcId="{169E4294-6AE1-4D39-99D5-4CFAF1F6D800}" destId="{C37D93A0-F003-4044-A3DF-E7F88D58704E}" srcOrd="0" destOrd="0" parTransId="{E1B139CF-C3DB-47B1-88ED-BEE7067C63F8}" sibTransId="{0EF5CC35-FAB6-4E01-BE85-3561B84FC4AC}"/>
    <dgm:cxn modelId="{BA11A62C-3556-4D14-8751-9053426E37E8}" type="presParOf" srcId="{2EA2B978-EF47-45D2-AEB0-7F93FB8B3B70}" destId="{1F6366A4-8057-4C2A-BEDF-6AA897841209}" srcOrd="0" destOrd="0" presId="urn:microsoft.com/office/officeart/2005/8/layout/vList2"/>
    <dgm:cxn modelId="{B2B99931-ABB0-4CA8-AD14-D8376B629D1F}" type="presParOf" srcId="{2EA2B978-EF47-45D2-AEB0-7F93FB8B3B70}" destId="{6BA1BABA-FE1E-4ABC-8547-F00A01D7FD29}" srcOrd="1" destOrd="0" presId="urn:microsoft.com/office/officeart/2005/8/layout/vList2"/>
    <dgm:cxn modelId="{7666D279-15A1-4B22-81F6-821AAE8F0C09}" type="presParOf" srcId="{2EA2B978-EF47-45D2-AEB0-7F93FB8B3B70}" destId="{424485D9-76AF-4EFA-A0EB-960F3D15DE6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5E633FD-F07C-4DD1-B27E-F41CE20D93A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393AC35-4DA6-46FD-BD8E-33046AC261F5}">
      <dgm:prSet/>
      <dgm:spPr/>
      <dgm:t>
        <a:bodyPr/>
        <a:lstStyle/>
        <a:p>
          <a:r>
            <a:rPr lang="en-US"/>
            <a:t>It is a truism from within the Christian tradition to love another.  </a:t>
          </a:r>
        </a:p>
      </dgm:t>
    </dgm:pt>
    <dgm:pt modelId="{C2ACB5A6-7E7E-41AE-95A7-1E1061430D96}" type="parTrans" cxnId="{5C4A92B4-AC98-4F43-97EB-7DF9FE59AD60}">
      <dgm:prSet/>
      <dgm:spPr/>
      <dgm:t>
        <a:bodyPr/>
        <a:lstStyle/>
        <a:p>
          <a:endParaRPr lang="en-US"/>
        </a:p>
      </dgm:t>
    </dgm:pt>
    <dgm:pt modelId="{7DDBB9CB-2577-4A51-A843-66F9DF78A1D3}" type="sibTrans" cxnId="{5C4A92B4-AC98-4F43-97EB-7DF9FE59AD60}">
      <dgm:prSet/>
      <dgm:spPr/>
      <dgm:t>
        <a:bodyPr/>
        <a:lstStyle/>
        <a:p>
          <a:endParaRPr lang="en-US"/>
        </a:p>
      </dgm:t>
    </dgm:pt>
    <dgm:pt modelId="{099A686E-2B35-4A1E-B568-37E63E09DA43}">
      <dgm:prSet/>
      <dgm:spPr/>
      <dgm:t>
        <a:bodyPr/>
        <a:lstStyle/>
        <a:p>
          <a:r>
            <a:rPr lang="en-US"/>
            <a:t>Behaving and thinking in a loving manner has been debated.</a:t>
          </a:r>
        </a:p>
      </dgm:t>
    </dgm:pt>
    <dgm:pt modelId="{928D78DD-DE94-4519-B1D3-4A3B5D2D7B02}" type="parTrans" cxnId="{C1399232-6D69-4B40-A26C-4DDAB19C84CF}">
      <dgm:prSet/>
      <dgm:spPr/>
      <dgm:t>
        <a:bodyPr/>
        <a:lstStyle/>
        <a:p>
          <a:endParaRPr lang="en-US"/>
        </a:p>
      </dgm:t>
    </dgm:pt>
    <dgm:pt modelId="{E33E39A6-B932-48C3-B28D-6A5802BBF794}" type="sibTrans" cxnId="{C1399232-6D69-4B40-A26C-4DDAB19C84CF}">
      <dgm:prSet/>
      <dgm:spPr/>
      <dgm:t>
        <a:bodyPr/>
        <a:lstStyle/>
        <a:p>
          <a:endParaRPr lang="en-US"/>
        </a:p>
      </dgm:t>
    </dgm:pt>
    <dgm:pt modelId="{C537A931-34A9-4CB6-B86A-D452658B3EE6}">
      <dgm:prSet/>
      <dgm:spPr/>
      <dgm:t>
        <a:bodyPr/>
        <a:lstStyle/>
        <a:p>
          <a:r>
            <a:rPr lang="en-US"/>
            <a:t>“The true answer, which is supernatural, tells us that we must love ourselves in order to be able to love others, that we must find ourselves by giving ourselves to them.  The words of Christ are clear: ‘Thou shalt love thy neighbor as thyself.’  This is not merely a helpful suggestion, it is the fundamental law of human existence.” (Merton, p.xix).</a:t>
          </a:r>
        </a:p>
      </dgm:t>
    </dgm:pt>
    <dgm:pt modelId="{3A303CC6-3CC8-4313-B087-F81F053AC755}" type="parTrans" cxnId="{2B872212-1EC9-47CF-98F9-9F17E0DAA386}">
      <dgm:prSet/>
      <dgm:spPr/>
      <dgm:t>
        <a:bodyPr/>
        <a:lstStyle/>
        <a:p>
          <a:endParaRPr lang="en-US"/>
        </a:p>
      </dgm:t>
    </dgm:pt>
    <dgm:pt modelId="{DF0A86D6-28B2-4813-85B6-3BAE0521001A}" type="sibTrans" cxnId="{2B872212-1EC9-47CF-98F9-9F17E0DAA386}">
      <dgm:prSet/>
      <dgm:spPr/>
      <dgm:t>
        <a:bodyPr/>
        <a:lstStyle/>
        <a:p>
          <a:endParaRPr lang="en-US"/>
        </a:p>
      </dgm:t>
    </dgm:pt>
    <dgm:pt modelId="{93064B58-71A3-48D0-8C0D-02A5BE37B2FB}" type="pres">
      <dgm:prSet presAssocID="{55E633FD-F07C-4DD1-B27E-F41CE20D93A1}" presName="linear" presStyleCnt="0">
        <dgm:presLayoutVars>
          <dgm:animLvl val="lvl"/>
          <dgm:resizeHandles val="exact"/>
        </dgm:presLayoutVars>
      </dgm:prSet>
      <dgm:spPr/>
    </dgm:pt>
    <dgm:pt modelId="{E386FEB1-BD44-47FC-91C5-905BBD6CFE5D}" type="pres">
      <dgm:prSet presAssocID="{8393AC35-4DA6-46FD-BD8E-33046AC261F5}" presName="parentText" presStyleLbl="node1" presStyleIdx="0" presStyleCnt="3">
        <dgm:presLayoutVars>
          <dgm:chMax val="0"/>
          <dgm:bulletEnabled val="1"/>
        </dgm:presLayoutVars>
      </dgm:prSet>
      <dgm:spPr/>
    </dgm:pt>
    <dgm:pt modelId="{13F84BCE-433A-456D-B481-70CA7DF810E2}" type="pres">
      <dgm:prSet presAssocID="{7DDBB9CB-2577-4A51-A843-66F9DF78A1D3}" presName="spacer" presStyleCnt="0"/>
      <dgm:spPr/>
    </dgm:pt>
    <dgm:pt modelId="{28ECA03B-9C69-4A99-9766-7384ACABCC6B}" type="pres">
      <dgm:prSet presAssocID="{099A686E-2B35-4A1E-B568-37E63E09DA43}" presName="parentText" presStyleLbl="node1" presStyleIdx="1" presStyleCnt="3">
        <dgm:presLayoutVars>
          <dgm:chMax val="0"/>
          <dgm:bulletEnabled val="1"/>
        </dgm:presLayoutVars>
      </dgm:prSet>
      <dgm:spPr/>
    </dgm:pt>
    <dgm:pt modelId="{6547300E-6DDE-4AA1-907F-9737F7EC2B1A}" type="pres">
      <dgm:prSet presAssocID="{E33E39A6-B932-48C3-B28D-6A5802BBF794}" presName="spacer" presStyleCnt="0"/>
      <dgm:spPr/>
    </dgm:pt>
    <dgm:pt modelId="{6A4047B0-C89B-405E-A507-80296E94E2F3}" type="pres">
      <dgm:prSet presAssocID="{C537A931-34A9-4CB6-B86A-D452658B3EE6}" presName="parentText" presStyleLbl="node1" presStyleIdx="2" presStyleCnt="3">
        <dgm:presLayoutVars>
          <dgm:chMax val="0"/>
          <dgm:bulletEnabled val="1"/>
        </dgm:presLayoutVars>
      </dgm:prSet>
      <dgm:spPr/>
    </dgm:pt>
  </dgm:ptLst>
  <dgm:cxnLst>
    <dgm:cxn modelId="{2B872212-1EC9-47CF-98F9-9F17E0DAA386}" srcId="{55E633FD-F07C-4DD1-B27E-F41CE20D93A1}" destId="{C537A931-34A9-4CB6-B86A-D452658B3EE6}" srcOrd="2" destOrd="0" parTransId="{3A303CC6-3CC8-4313-B087-F81F053AC755}" sibTransId="{DF0A86D6-28B2-4813-85B6-3BAE0521001A}"/>
    <dgm:cxn modelId="{76BEBB13-E9B7-4212-BC55-F108DC32A76D}" type="presOf" srcId="{C537A931-34A9-4CB6-B86A-D452658B3EE6}" destId="{6A4047B0-C89B-405E-A507-80296E94E2F3}" srcOrd="0" destOrd="0" presId="urn:microsoft.com/office/officeart/2005/8/layout/vList2"/>
    <dgm:cxn modelId="{C1399232-6D69-4B40-A26C-4DDAB19C84CF}" srcId="{55E633FD-F07C-4DD1-B27E-F41CE20D93A1}" destId="{099A686E-2B35-4A1E-B568-37E63E09DA43}" srcOrd="1" destOrd="0" parTransId="{928D78DD-DE94-4519-B1D3-4A3B5D2D7B02}" sibTransId="{E33E39A6-B932-48C3-B28D-6A5802BBF794}"/>
    <dgm:cxn modelId="{BA244054-A335-4108-936C-141BA9DC269F}" type="presOf" srcId="{099A686E-2B35-4A1E-B568-37E63E09DA43}" destId="{28ECA03B-9C69-4A99-9766-7384ACABCC6B}" srcOrd="0" destOrd="0" presId="urn:microsoft.com/office/officeart/2005/8/layout/vList2"/>
    <dgm:cxn modelId="{3B7EE154-54AD-4273-85AD-F40DA4D5EA35}" type="presOf" srcId="{8393AC35-4DA6-46FD-BD8E-33046AC261F5}" destId="{E386FEB1-BD44-47FC-91C5-905BBD6CFE5D}" srcOrd="0" destOrd="0" presId="urn:microsoft.com/office/officeart/2005/8/layout/vList2"/>
    <dgm:cxn modelId="{5C4A92B4-AC98-4F43-97EB-7DF9FE59AD60}" srcId="{55E633FD-F07C-4DD1-B27E-F41CE20D93A1}" destId="{8393AC35-4DA6-46FD-BD8E-33046AC261F5}" srcOrd="0" destOrd="0" parTransId="{C2ACB5A6-7E7E-41AE-95A7-1E1061430D96}" sibTransId="{7DDBB9CB-2577-4A51-A843-66F9DF78A1D3}"/>
    <dgm:cxn modelId="{BC3D3FD8-24F1-40C4-BD2F-6D6E59876384}" type="presOf" srcId="{55E633FD-F07C-4DD1-B27E-F41CE20D93A1}" destId="{93064B58-71A3-48D0-8C0D-02A5BE37B2FB}" srcOrd="0" destOrd="0" presId="urn:microsoft.com/office/officeart/2005/8/layout/vList2"/>
    <dgm:cxn modelId="{CE2B1BA9-54F5-4BA9-9230-401DD064306C}" type="presParOf" srcId="{93064B58-71A3-48D0-8C0D-02A5BE37B2FB}" destId="{E386FEB1-BD44-47FC-91C5-905BBD6CFE5D}" srcOrd="0" destOrd="0" presId="urn:microsoft.com/office/officeart/2005/8/layout/vList2"/>
    <dgm:cxn modelId="{3CCE1C77-6360-40C5-9BCD-B055A9E2210F}" type="presParOf" srcId="{93064B58-71A3-48D0-8C0D-02A5BE37B2FB}" destId="{13F84BCE-433A-456D-B481-70CA7DF810E2}" srcOrd="1" destOrd="0" presId="urn:microsoft.com/office/officeart/2005/8/layout/vList2"/>
    <dgm:cxn modelId="{F01CAEAF-8F2E-4C1D-A5DC-8490D96A9624}" type="presParOf" srcId="{93064B58-71A3-48D0-8C0D-02A5BE37B2FB}" destId="{28ECA03B-9C69-4A99-9766-7384ACABCC6B}" srcOrd="2" destOrd="0" presId="urn:microsoft.com/office/officeart/2005/8/layout/vList2"/>
    <dgm:cxn modelId="{58789425-1FCE-47FC-9B14-86A639E17BC4}" type="presParOf" srcId="{93064B58-71A3-48D0-8C0D-02A5BE37B2FB}" destId="{6547300E-6DDE-4AA1-907F-9737F7EC2B1A}" srcOrd="3" destOrd="0" presId="urn:microsoft.com/office/officeart/2005/8/layout/vList2"/>
    <dgm:cxn modelId="{A05557D1-2FD4-422E-BE32-86371D533CF9}" type="presParOf" srcId="{93064B58-71A3-48D0-8C0D-02A5BE37B2FB}" destId="{6A4047B0-C89B-405E-A507-80296E94E2F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3436FAE-13E2-4DC9-93BB-59030B46251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3F2B8D78-73A3-4206-8EED-AA631E562821}">
      <dgm:prSet/>
      <dgm:spPr/>
      <dgm:t>
        <a:bodyPr/>
        <a:lstStyle/>
        <a:p>
          <a:r>
            <a:rPr lang="en-US" b="1" dirty="0"/>
            <a:t>Merton (1958) explains :  “We can come to understand others only by loving Him who understands them from within the depths of their own being.  Otherwise we know them only by the surmises that are formed within the mirror of our own soul.  If we are angry, we will think them always angry.  If we are afraid, we will think them alternately cowardly or cruel.  If we are carnal, we will find our own carnality conveniently reflected in everyone who attracts us… in doing this we do not come to know them as they are: we only deform them so that we may know them as they are not.”</a:t>
          </a:r>
          <a:endParaRPr lang="en-US" dirty="0"/>
        </a:p>
      </dgm:t>
    </dgm:pt>
    <dgm:pt modelId="{E11D8213-2D96-44E6-B4C4-57158A838ED3}" type="parTrans" cxnId="{01412BC0-2870-4B56-A639-B77B04DF6788}">
      <dgm:prSet/>
      <dgm:spPr/>
      <dgm:t>
        <a:bodyPr/>
        <a:lstStyle/>
        <a:p>
          <a:endParaRPr lang="en-US"/>
        </a:p>
      </dgm:t>
    </dgm:pt>
    <dgm:pt modelId="{DBFA5490-3A3A-4E05-B9B9-C0BDE3BFC8DF}" type="sibTrans" cxnId="{01412BC0-2870-4B56-A639-B77B04DF6788}">
      <dgm:prSet/>
      <dgm:spPr/>
      <dgm:t>
        <a:bodyPr/>
        <a:lstStyle/>
        <a:p>
          <a:endParaRPr lang="en-US"/>
        </a:p>
      </dgm:t>
    </dgm:pt>
    <dgm:pt modelId="{C5B9E082-DD86-44BF-8FAA-C2FD24189FA6}" type="pres">
      <dgm:prSet presAssocID="{23436FAE-13E2-4DC9-93BB-59030B462512}" presName="Name0" presStyleCnt="0">
        <dgm:presLayoutVars>
          <dgm:chMax val="7"/>
          <dgm:dir/>
          <dgm:animLvl val="lvl"/>
          <dgm:resizeHandles val="exact"/>
        </dgm:presLayoutVars>
      </dgm:prSet>
      <dgm:spPr/>
    </dgm:pt>
    <dgm:pt modelId="{AF54C815-B713-49F9-A9B0-E4438D0E1113}" type="pres">
      <dgm:prSet presAssocID="{3F2B8D78-73A3-4206-8EED-AA631E562821}" presName="circle1" presStyleLbl="node1" presStyleIdx="0" presStyleCnt="1"/>
      <dgm:spPr/>
    </dgm:pt>
    <dgm:pt modelId="{45FBC548-77E5-45EB-A1E5-CC8996E7490E}" type="pres">
      <dgm:prSet presAssocID="{3F2B8D78-73A3-4206-8EED-AA631E562821}" presName="space" presStyleCnt="0"/>
      <dgm:spPr/>
    </dgm:pt>
    <dgm:pt modelId="{62457C53-74CC-4240-8CE3-DA706510041C}" type="pres">
      <dgm:prSet presAssocID="{3F2B8D78-73A3-4206-8EED-AA631E562821}" presName="rect1" presStyleLbl="alignAcc1" presStyleIdx="0" presStyleCnt="1"/>
      <dgm:spPr/>
    </dgm:pt>
    <dgm:pt modelId="{F14B6295-C1DA-4FE2-AAAD-A404E60F896A}" type="pres">
      <dgm:prSet presAssocID="{3F2B8D78-73A3-4206-8EED-AA631E562821}" presName="rect1ParTxNoCh" presStyleLbl="alignAcc1" presStyleIdx="0" presStyleCnt="1">
        <dgm:presLayoutVars>
          <dgm:chMax val="1"/>
          <dgm:bulletEnabled val="1"/>
        </dgm:presLayoutVars>
      </dgm:prSet>
      <dgm:spPr/>
    </dgm:pt>
  </dgm:ptLst>
  <dgm:cxnLst>
    <dgm:cxn modelId="{FF7D222D-A0D6-49BD-ABD7-16DD3C5F51AD}" type="presOf" srcId="{3F2B8D78-73A3-4206-8EED-AA631E562821}" destId="{F14B6295-C1DA-4FE2-AAAD-A404E60F896A}" srcOrd="1" destOrd="0" presId="urn:microsoft.com/office/officeart/2005/8/layout/target3"/>
    <dgm:cxn modelId="{E3E87849-1540-47FF-AC1B-754863B87711}" type="presOf" srcId="{23436FAE-13E2-4DC9-93BB-59030B462512}" destId="{C5B9E082-DD86-44BF-8FAA-C2FD24189FA6}" srcOrd="0" destOrd="0" presId="urn:microsoft.com/office/officeart/2005/8/layout/target3"/>
    <dgm:cxn modelId="{F7883472-03BF-4319-ADEB-2A4D9D065CAF}" type="presOf" srcId="{3F2B8D78-73A3-4206-8EED-AA631E562821}" destId="{62457C53-74CC-4240-8CE3-DA706510041C}" srcOrd="0" destOrd="0" presId="urn:microsoft.com/office/officeart/2005/8/layout/target3"/>
    <dgm:cxn modelId="{01412BC0-2870-4B56-A639-B77B04DF6788}" srcId="{23436FAE-13E2-4DC9-93BB-59030B462512}" destId="{3F2B8D78-73A3-4206-8EED-AA631E562821}" srcOrd="0" destOrd="0" parTransId="{E11D8213-2D96-44E6-B4C4-57158A838ED3}" sibTransId="{DBFA5490-3A3A-4E05-B9B9-C0BDE3BFC8DF}"/>
    <dgm:cxn modelId="{7B96119D-FADB-4F42-90B8-C794009A051B}" type="presParOf" srcId="{C5B9E082-DD86-44BF-8FAA-C2FD24189FA6}" destId="{AF54C815-B713-49F9-A9B0-E4438D0E1113}" srcOrd="0" destOrd="0" presId="urn:microsoft.com/office/officeart/2005/8/layout/target3"/>
    <dgm:cxn modelId="{F3F18D40-0431-4F9F-AAC1-79A519030843}" type="presParOf" srcId="{C5B9E082-DD86-44BF-8FAA-C2FD24189FA6}" destId="{45FBC548-77E5-45EB-A1E5-CC8996E7490E}" srcOrd="1" destOrd="0" presId="urn:microsoft.com/office/officeart/2005/8/layout/target3"/>
    <dgm:cxn modelId="{0406000B-9D98-4509-AAE2-BCAD7A2AEC57}" type="presParOf" srcId="{C5B9E082-DD86-44BF-8FAA-C2FD24189FA6}" destId="{62457C53-74CC-4240-8CE3-DA706510041C}" srcOrd="2" destOrd="0" presId="urn:microsoft.com/office/officeart/2005/8/layout/target3"/>
    <dgm:cxn modelId="{36B0D9D4-52AF-49FE-ACAF-F15B215C2BF8}" type="presParOf" srcId="{C5B9E082-DD86-44BF-8FAA-C2FD24189FA6}" destId="{F14B6295-C1DA-4FE2-AAAD-A404E60F896A}"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D3BE754-E706-4DC5-9AF3-5FD2C8CC6CF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D7E4A65-507B-41F0-BB71-A13508B494D6}">
      <dgm:prSet/>
      <dgm:spPr/>
      <dgm:t>
        <a:bodyPr/>
        <a:lstStyle/>
        <a:p>
          <a:r>
            <a:rPr lang="en-US" dirty="0"/>
            <a:t>Three ways of Seeing of the monks of St. Victor</a:t>
          </a:r>
        </a:p>
      </dgm:t>
    </dgm:pt>
    <dgm:pt modelId="{349870C4-6431-4B98-BE0F-DD1ADD9FCD35}" type="parTrans" cxnId="{BB523338-A6A0-4C54-A169-17A6D52D7985}">
      <dgm:prSet/>
      <dgm:spPr/>
      <dgm:t>
        <a:bodyPr/>
        <a:lstStyle/>
        <a:p>
          <a:endParaRPr lang="en-US"/>
        </a:p>
      </dgm:t>
    </dgm:pt>
    <dgm:pt modelId="{AA4E7B7A-D3AE-426C-9F4D-4857965E832F}" type="sibTrans" cxnId="{BB523338-A6A0-4C54-A169-17A6D52D7985}">
      <dgm:prSet/>
      <dgm:spPr/>
      <dgm:t>
        <a:bodyPr/>
        <a:lstStyle/>
        <a:p>
          <a:endParaRPr lang="en-US"/>
        </a:p>
      </dgm:t>
    </dgm:pt>
    <dgm:pt modelId="{56C1B3A2-02D4-4DA6-9C4D-1B6685B64414}">
      <dgm:prSet/>
      <dgm:spPr/>
      <dgm:t>
        <a:bodyPr/>
        <a:lstStyle/>
        <a:p>
          <a:r>
            <a:rPr lang="en-US"/>
            <a:t>The first eye was that of the flesh.  It used thought and sight</a:t>
          </a:r>
        </a:p>
      </dgm:t>
    </dgm:pt>
    <dgm:pt modelId="{88CF3E5B-B2B5-4014-A1D8-B213C549831B}" type="parTrans" cxnId="{A83B23BD-99EC-412A-BC75-37A2B9159119}">
      <dgm:prSet/>
      <dgm:spPr/>
      <dgm:t>
        <a:bodyPr/>
        <a:lstStyle/>
        <a:p>
          <a:endParaRPr lang="en-US"/>
        </a:p>
      </dgm:t>
    </dgm:pt>
    <dgm:pt modelId="{502BA988-45B3-4B27-8555-14EB61F91792}" type="sibTrans" cxnId="{A83B23BD-99EC-412A-BC75-37A2B9159119}">
      <dgm:prSet/>
      <dgm:spPr/>
      <dgm:t>
        <a:bodyPr/>
        <a:lstStyle/>
        <a:p>
          <a:endParaRPr lang="en-US"/>
        </a:p>
      </dgm:t>
    </dgm:pt>
    <dgm:pt modelId="{E73DAA90-B39C-4C14-9599-1C409602B28B}">
      <dgm:prSet/>
      <dgm:spPr/>
      <dgm:t>
        <a:bodyPr/>
        <a:lstStyle/>
        <a:p>
          <a:r>
            <a:rPr lang="en-US"/>
            <a:t>The second eye was of reason</a:t>
          </a:r>
        </a:p>
      </dgm:t>
    </dgm:pt>
    <dgm:pt modelId="{3340E858-A22E-4F7C-97E0-278BA8F7FC17}" type="parTrans" cxnId="{27812002-C1C2-4BCA-8BF5-1BF4100F3F2B}">
      <dgm:prSet/>
      <dgm:spPr/>
      <dgm:t>
        <a:bodyPr/>
        <a:lstStyle/>
        <a:p>
          <a:endParaRPr lang="en-US"/>
        </a:p>
      </dgm:t>
    </dgm:pt>
    <dgm:pt modelId="{27C6F576-C049-47D6-97EA-FE07F18EF1F1}" type="sibTrans" cxnId="{27812002-C1C2-4BCA-8BF5-1BF4100F3F2B}">
      <dgm:prSet/>
      <dgm:spPr/>
      <dgm:t>
        <a:bodyPr/>
        <a:lstStyle/>
        <a:p>
          <a:endParaRPr lang="en-US"/>
        </a:p>
      </dgm:t>
    </dgm:pt>
    <dgm:pt modelId="{0FC43699-2E19-49FE-82B4-96196F7E0D80}">
      <dgm:prSet/>
      <dgm:spPr/>
      <dgm:t>
        <a:bodyPr/>
        <a:lstStyle/>
        <a:p>
          <a:r>
            <a:rPr lang="en-US" dirty="0"/>
            <a:t>The third eye was that of true understanding, also called contemplation</a:t>
          </a:r>
        </a:p>
      </dgm:t>
    </dgm:pt>
    <dgm:pt modelId="{43EB471D-90E3-44C0-AB2A-143AEEBEB5D1}" type="parTrans" cxnId="{3160E32E-15A3-4D46-AB94-FC4FD7FE2D98}">
      <dgm:prSet/>
      <dgm:spPr/>
      <dgm:t>
        <a:bodyPr/>
        <a:lstStyle/>
        <a:p>
          <a:endParaRPr lang="en-US"/>
        </a:p>
      </dgm:t>
    </dgm:pt>
    <dgm:pt modelId="{D66B287D-F46B-4D65-B066-B1268DE7E081}" type="sibTrans" cxnId="{3160E32E-15A3-4D46-AB94-FC4FD7FE2D98}">
      <dgm:prSet/>
      <dgm:spPr/>
      <dgm:t>
        <a:bodyPr/>
        <a:lstStyle/>
        <a:p>
          <a:endParaRPr lang="en-US"/>
        </a:p>
      </dgm:t>
    </dgm:pt>
    <dgm:pt modelId="{DED78D2D-D20A-47C7-AB45-1D5700F2BE21}" type="pres">
      <dgm:prSet presAssocID="{9D3BE754-E706-4DC5-9AF3-5FD2C8CC6CF3}" presName="linear" presStyleCnt="0">
        <dgm:presLayoutVars>
          <dgm:animLvl val="lvl"/>
          <dgm:resizeHandles val="exact"/>
        </dgm:presLayoutVars>
      </dgm:prSet>
      <dgm:spPr/>
    </dgm:pt>
    <dgm:pt modelId="{CF6DE6CE-B850-48A9-8F80-76306E6B29B5}" type="pres">
      <dgm:prSet presAssocID="{AD7E4A65-507B-41F0-BB71-A13508B494D6}" presName="parentText" presStyleLbl="node1" presStyleIdx="0" presStyleCnt="1">
        <dgm:presLayoutVars>
          <dgm:chMax val="0"/>
          <dgm:bulletEnabled val="1"/>
        </dgm:presLayoutVars>
      </dgm:prSet>
      <dgm:spPr/>
    </dgm:pt>
    <dgm:pt modelId="{CB951143-C843-491C-A0BA-CA3CC36701B3}" type="pres">
      <dgm:prSet presAssocID="{AD7E4A65-507B-41F0-BB71-A13508B494D6}" presName="childText" presStyleLbl="revTx" presStyleIdx="0" presStyleCnt="1">
        <dgm:presLayoutVars>
          <dgm:bulletEnabled val="1"/>
        </dgm:presLayoutVars>
      </dgm:prSet>
      <dgm:spPr/>
    </dgm:pt>
  </dgm:ptLst>
  <dgm:cxnLst>
    <dgm:cxn modelId="{27812002-C1C2-4BCA-8BF5-1BF4100F3F2B}" srcId="{AD7E4A65-507B-41F0-BB71-A13508B494D6}" destId="{E73DAA90-B39C-4C14-9599-1C409602B28B}" srcOrd="1" destOrd="0" parTransId="{3340E858-A22E-4F7C-97E0-278BA8F7FC17}" sibTransId="{27C6F576-C049-47D6-97EA-FE07F18EF1F1}"/>
    <dgm:cxn modelId="{EE87F304-6340-426E-A47D-930EDA53AC8B}" type="presOf" srcId="{E73DAA90-B39C-4C14-9599-1C409602B28B}" destId="{CB951143-C843-491C-A0BA-CA3CC36701B3}" srcOrd="0" destOrd="1" presId="urn:microsoft.com/office/officeart/2005/8/layout/vList2"/>
    <dgm:cxn modelId="{3160E32E-15A3-4D46-AB94-FC4FD7FE2D98}" srcId="{AD7E4A65-507B-41F0-BB71-A13508B494D6}" destId="{0FC43699-2E19-49FE-82B4-96196F7E0D80}" srcOrd="2" destOrd="0" parTransId="{43EB471D-90E3-44C0-AB2A-143AEEBEB5D1}" sibTransId="{D66B287D-F46B-4D65-B066-B1268DE7E081}"/>
    <dgm:cxn modelId="{BB523338-A6A0-4C54-A169-17A6D52D7985}" srcId="{9D3BE754-E706-4DC5-9AF3-5FD2C8CC6CF3}" destId="{AD7E4A65-507B-41F0-BB71-A13508B494D6}" srcOrd="0" destOrd="0" parTransId="{349870C4-6431-4B98-BE0F-DD1ADD9FCD35}" sibTransId="{AA4E7B7A-D3AE-426C-9F4D-4857965E832F}"/>
    <dgm:cxn modelId="{ADB90C8A-DB33-4859-BB34-3265EDC28DF6}" type="presOf" srcId="{0FC43699-2E19-49FE-82B4-96196F7E0D80}" destId="{CB951143-C843-491C-A0BA-CA3CC36701B3}" srcOrd="0" destOrd="2" presId="urn:microsoft.com/office/officeart/2005/8/layout/vList2"/>
    <dgm:cxn modelId="{245FF1A7-85D7-45FE-A9CE-26A32DC7A7B2}" type="presOf" srcId="{56C1B3A2-02D4-4DA6-9C4D-1B6685B64414}" destId="{CB951143-C843-491C-A0BA-CA3CC36701B3}" srcOrd="0" destOrd="0" presId="urn:microsoft.com/office/officeart/2005/8/layout/vList2"/>
    <dgm:cxn modelId="{A83B23BD-99EC-412A-BC75-37A2B9159119}" srcId="{AD7E4A65-507B-41F0-BB71-A13508B494D6}" destId="{56C1B3A2-02D4-4DA6-9C4D-1B6685B64414}" srcOrd="0" destOrd="0" parTransId="{88CF3E5B-B2B5-4014-A1D8-B213C549831B}" sibTransId="{502BA988-45B3-4B27-8555-14EB61F91792}"/>
    <dgm:cxn modelId="{EBFDC9C5-269C-4882-871D-9AD1F1069B57}" type="presOf" srcId="{9D3BE754-E706-4DC5-9AF3-5FD2C8CC6CF3}" destId="{DED78D2D-D20A-47C7-AB45-1D5700F2BE21}" srcOrd="0" destOrd="0" presId="urn:microsoft.com/office/officeart/2005/8/layout/vList2"/>
    <dgm:cxn modelId="{CF6AFCC6-CB5F-4941-8DBF-5762CCCB1A8B}" type="presOf" srcId="{AD7E4A65-507B-41F0-BB71-A13508B494D6}" destId="{CF6DE6CE-B850-48A9-8F80-76306E6B29B5}" srcOrd="0" destOrd="0" presId="urn:microsoft.com/office/officeart/2005/8/layout/vList2"/>
    <dgm:cxn modelId="{CE27620D-36E6-4137-8816-2EE261DA75E3}" type="presParOf" srcId="{DED78D2D-D20A-47C7-AB45-1D5700F2BE21}" destId="{CF6DE6CE-B850-48A9-8F80-76306E6B29B5}" srcOrd="0" destOrd="0" presId="urn:microsoft.com/office/officeart/2005/8/layout/vList2"/>
    <dgm:cxn modelId="{CDEF2816-BFD2-4F46-8D81-3BCFADF5C9CD}" type="presParOf" srcId="{DED78D2D-D20A-47C7-AB45-1D5700F2BE21}" destId="{CB951143-C843-491C-A0BA-CA3CC36701B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CBC08FA-0B4F-4E82-BDA3-EF85344352FF}"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BB67014D-5B74-4A93-A397-6F8618B04E25}">
      <dgm:prSet/>
      <dgm:spPr/>
      <dgm:t>
        <a:bodyPr/>
        <a:lstStyle/>
        <a:p>
          <a:r>
            <a:rPr lang="en-US" b="1" dirty="0"/>
            <a:t>Henri Nouwen wrote (1985). “We can see that in order to be of service to others we have to die to them; that is, we have to give up measuring our value with the yardstick of others. To die to our neighbors means to stop judging them, to stop evaluating them, and thus to become free to be compassionate. Compassion can never coexist with judgment because judgment creates the distance, the distinction, which prevents us from really being with the other.”  </a:t>
          </a:r>
          <a:endParaRPr lang="en-US" dirty="0"/>
        </a:p>
      </dgm:t>
    </dgm:pt>
    <dgm:pt modelId="{C258018D-6D7E-4F17-829B-325052DD7DB8}" type="parTrans" cxnId="{E349E1E5-3627-4A28-BCB0-A99CF3BB8E1F}">
      <dgm:prSet/>
      <dgm:spPr/>
      <dgm:t>
        <a:bodyPr/>
        <a:lstStyle/>
        <a:p>
          <a:endParaRPr lang="en-US"/>
        </a:p>
      </dgm:t>
    </dgm:pt>
    <dgm:pt modelId="{AA9F03FF-0E4E-4956-B6EB-010DAAAA6E0E}" type="sibTrans" cxnId="{E349E1E5-3627-4A28-BCB0-A99CF3BB8E1F}">
      <dgm:prSet/>
      <dgm:spPr/>
      <dgm:t>
        <a:bodyPr/>
        <a:lstStyle/>
        <a:p>
          <a:endParaRPr lang="en-US"/>
        </a:p>
      </dgm:t>
    </dgm:pt>
    <dgm:pt modelId="{7656EA64-B197-4C73-A930-351D07844B07}" type="pres">
      <dgm:prSet presAssocID="{0CBC08FA-0B4F-4E82-BDA3-EF85344352FF}" presName="Name0" presStyleCnt="0">
        <dgm:presLayoutVars>
          <dgm:chMax val="7"/>
          <dgm:dir/>
          <dgm:animLvl val="lvl"/>
          <dgm:resizeHandles val="exact"/>
        </dgm:presLayoutVars>
      </dgm:prSet>
      <dgm:spPr/>
    </dgm:pt>
    <dgm:pt modelId="{CE7E79CB-B414-4676-82C6-C444EBFCD678}" type="pres">
      <dgm:prSet presAssocID="{BB67014D-5B74-4A93-A397-6F8618B04E25}" presName="circle1" presStyleLbl="node1" presStyleIdx="0" presStyleCnt="1"/>
      <dgm:spPr/>
    </dgm:pt>
    <dgm:pt modelId="{D66D2FC6-DDCB-4BF1-9F2C-92DC81F243C9}" type="pres">
      <dgm:prSet presAssocID="{BB67014D-5B74-4A93-A397-6F8618B04E25}" presName="space" presStyleCnt="0"/>
      <dgm:spPr/>
    </dgm:pt>
    <dgm:pt modelId="{68BD6AB1-F045-4989-8F2F-1EB537B58370}" type="pres">
      <dgm:prSet presAssocID="{BB67014D-5B74-4A93-A397-6F8618B04E25}" presName="rect1" presStyleLbl="alignAcc1" presStyleIdx="0" presStyleCnt="1"/>
      <dgm:spPr/>
    </dgm:pt>
    <dgm:pt modelId="{5683A3DC-A436-47E5-BCA6-0D818C3AF069}" type="pres">
      <dgm:prSet presAssocID="{BB67014D-5B74-4A93-A397-6F8618B04E25}" presName="rect1ParTxNoCh" presStyleLbl="alignAcc1" presStyleIdx="0" presStyleCnt="1">
        <dgm:presLayoutVars>
          <dgm:chMax val="1"/>
          <dgm:bulletEnabled val="1"/>
        </dgm:presLayoutVars>
      </dgm:prSet>
      <dgm:spPr/>
    </dgm:pt>
  </dgm:ptLst>
  <dgm:cxnLst>
    <dgm:cxn modelId="{7BA6365F-20AE-4002-9C05-F25818BB310C}" type="presOf" srcId="{BB67014D-5B74-4A93-A397-6F8618B04E25}" destId="{5683A3DC-A436-47E5-BCA6-0D818C3AF069}" srcOrd="1" destOrd="0" presId="urn:microsoft.com/office/officeart/2005/8/layout/target3"/>
    <dgm:cxn modelId="{FB093748-BFC4-40F5-A9E1-C4205F56D6F1}" type="presOf" srcId="{BB67014D-5B74-4A93-A397-6F8618B04E25}" destId="{68BD6AB1-F045-4989-8F2F-1EB537B58370}" srcOrd="0" destOrd="0" presId="urn:microsoft.com/office/officeart/2005/8/layout/target3"/>
    <dgm:cxn modelId="{2732994D-E7E9-406B-BC23-E466E7044C5A}" type="presOf" srcId="{0CBC08FA-0B4F-4E82-BDA3-EF85344352FF}" destId="{7656EA64-B197-4C73-A930-351D07844B07}" srcOrd="0" destOrd="0" presId="urn:microsoft.com/office/officeart/2005/8/layout/target3"/>
    <dgm:cxn modelId="{E349E1E5-3627-4A28-BCB0-A99CF3BB8E1F}" srcId="{0CBC08FA-0B4F-4E82-BDA3-EF85344352FF}" destId="{BB67014D-5B74-4A93-A397-6F8618B04E25}" srcOrd="0" destOrd="0" parTransId="{C258018D-6D7E-4F17-829B-325052DD7DB8}" sibTransId="{AA9F03FF-0E4E-4956-B6EB-010DAAAA6E0E}"/>
    <dgm:cxn modelId="{CA9D11B5-A668-4C8F-B524-8CC66D143A5D}" type="presParOf" srcId="{7656EA64-B197-4C73-A930-351D07844B07}" destId="{CE7E79CB-B414-4676-82C6-C444EBFCD678}" srcOrd="0" destOrd="0" presId="urn:microsoft.com/office/officeart/2005/8/layout/target3"/>
    <dgm:cxn modelId="{CB633E78-2E4B-4A76-B116-7582539FB171}" type="presParOf" srcId="{7656EA64-B197-4C73-A930-351D07844B07}" destId="{D66D2FC6-DDCB-4BF1-9F2C-92DC81F243C9}" srcOrd="1" destOrd="0" presId="urn:microsoft.com/office/officeart/2005/8/layout/target3"/>
    <dgm:cxn modelId="{66A62211-889C-40ED-BCB3-2FC59F5B675C}" type="presParOf" srcId="{7656EA64-B197-4C73-A930-351D07844B07}" destId="{68BD6AB1-F045-4989-8F2F-1EB537B58370}" srcOrd="2" destOrd="0" presId="urn:microsoft.com/office/officeart/2005/8/layout/target3"/>
    <dgm:cxn modelId="{9B1B6881-CE8C-4FDF-A9C1-DC3CC6AC7B35}" type="presParOf" srcId="{7656EA64-B197-4C73-A930-351D07844B07}" destId="{5683A3DC-A436-47E5-BCA6-0D818C3AF069}"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416978-1B56-43BD-9891-5C2C031840E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565526E-5BEC-4196-8AE9-B98CB8E13761}">
      <dgm:prSet/>
      <dgm:spPr/>
      <dgm:t>
        <a:bodyPr/>
        <a:lstStyle/>
        <a:p>
          <a:r>
            <a:rPr lang="en-US"/>
            <a:t>Identify the types of clinician bias blind spot in forensic evaluations</a:t>
          </a:r>
        </a:p>
      </dgm:t>
    </dgm:pt>
    <dgm:pt modelId="{750E82E7-D4D6-4BDD-8385-CFC57BFCB2C0}" type="parTrans" cxnId="{9763F78D-CC65-44A7-94E8-E0E06A8BFE9D}">
      <dgm:prSet/>
      <dgm:spPr/>
      <dgm:t>
        <a:bodyPr/>
        <a:lstStyle/>
        <a:p>
          <a:endParaRPr lang="en-US"/>
        </a:p>
      </dgm:t>
    </dgm:pt>
    <dgm:pt modelId="{7E217E43-ADE1-4CF8-9F67-6A2B1B7A3E58}" type="sibTrans" cxnId="{9763F78D-CC65-44A7-94E8-E0E06A8BFE9D}">
      <dgm:prSet/>
      <dgm:spPr/>
      <dgm:t>
        <a:bodyPr/>
        <a:lstStyle/>
        <a:p>
          <a:endParaRPr lang="en-US"/>
        </a:p>
      </dgm:t>
    </dgm:pt>
    <dgm:pt modelId="{F77E49C9-9101-4757-A22F-C9902F89670A}">
      <dgm:prSet/>
      <dgm:spPr/>
      <dgm:t>
        <a:bodyPr/>
        <a:lstStyle/>
        <a:p>
          <a:r>
            <a:rPr lang="en-US"/>
            <a:t>Explain basic components of ethical forensic mental health evaluations</a:t>
          </a:r>
        </a:p>
      </dgm:t>
    </dgm:pt>
    <dgm:pt modelId="{33F45F01-8974-499A-8761-E0985AAEE012}" type="parTrans" cxnId="{D0A2F7B9-B645-4C7F-9F56-C58557385FAE}">
      <dgm:prSet/>
      <dgm:spPr/>
      <dgm:t>
        <a:bodyPr/>
        <a:lstStyle/>
        <a:p>
          <a:endParaRPr lang="en-US"/>
        </a:p>
      </dgm:t>
    </dgm:pt>
    <dgm:pt modelId="{E6DDFA5D-34E7-4DD7-BC55-9E6E61FE8872}" type="sibTrans" cxnId="{D0A2F7B9-B645-4C7F-9F56-C58557385FAE}">
      <dgm:prSet/>
      <dgm:spPr/>
      <dgm:t>
        <a:bodyPr/>
        <a:lstStyle/>
        <a:p>
          <a:endParaRPr lang="en-US"/>
        </a:p>
      </dgm:t>
    </dgm:pt>
    <dgm:pt modelId="{5F05F29A-B1E7-4C3E-9961-ED31BDB03EF1}">
      <dgm:prSet/>
      <dgm:spPr/>
      <dgm:t>
        <a:bodyPr/>
        <a:lstStyle/>
        <a:p>
          <a:r>
            <a:rPr lang="en-US"/>
            <a:t>Apply the use of spiritual disciplines and mitigate bias in forensic mental health assessments. </a:t>
          </a:r>
        </a:p>
      </dgm:t>
    </dgm:pt>
    <dgm:pt modelId="{BD59176C-FF1C-4995-BFF5-50CA67CF6C2F}" type="parTrans" cxnId="{C41A5A32-FCBA-4AE5-B720-89A2624811B1}">
      <dgm:prSet/>
      <dgm:spPr/>
      <dgm:t>
        <a:bodyPr/>
        <a:lstStyle/>
        <a:p>
          <a:endParaRPr lang="en-US"/>
        </a:p>
      </dgm:t>
    </dgm:pt>
    <dgm:pt modelId="{746144AB-0EC6-4347-A0DC-CD7844752D65}" type="sibTrans" cxnId="{C41A5A32-FCBA-4AE5-B720-89A2624811B1}">
      <dgm:prSet/>
      <dgm:spPr/>
      <dgm:t>
        <a:bodyPr/>
        <a:lstStyle/>
        <a:p>
          <a:endParaRPr lang="en-US"/>
        </a:p>
      </dgm:t>
    </dgm:pt>
    <dgm:pt modelId="{D9BBF1BB-5E87-4313-A665-0CAD52270DB3}" type="pres">
      <dgm:prSet presAssocID="{26416978-1B56-43BD-9891-5C2C031840E3}" presName="linear" presStyleCnt="0">
        <dgm:presLayoutVars>
          <dgm:animLvl val="lvl"/>
          <dgm:resizeHandles val="exact"/>
        </dgm:presLayoutVars>
      </dgm:prSet>
      <dgm:spPr/>
    </dgm:pt>
    <dgm:pt modelId="{EEF2BE12-29A0-47D5-9AC0-2EC3FF6EA21E}" type="pres">
      <dgm:prSet presAssocID="{7565526E-5BEC-4196-8AE9-B98CB8E13761}" presName="parentText" presStyleLbl="node1" presStyleIdx="0" presStyleCnt="3">
        <dgm:presLayoutVars>
          <dgm:chMax val="0"/>
          <dgm:bulletEnabled val="1"/>
        </dgm:presLayoutVars>
      </dgm:prSet>
      <dgm:spPr/>
    </dgm:pt>
    <dgm:pt modelId="{153344DB-2E68-4E1C-9917-12BD17092B2C}" type="pres">
      <dgm:prSet presAssocID="{7E217E43-ADE1-4CF8-9F67-6A2B1B7A3E58}" presName="spacer" presStyleCnt="0"/>
      <dgm:spPr/>
    </dgm:pt>
    <dgm:pt modelId="{D828EA94-47D5-4B9E-896D-3EC7E0016C2F}" type="pres">
      <dgm:prSet presAssocID="{F77E49C9-9101-4757-A22F-C9902F89670A}" presName="parentText" presStyleLbl="node1" presStyleIdx="1" presStyleCnt="3">
        <dgm:presLayoutVars>
          <dgm:chMax val="0"/>
          <dgm:bulletEnabled val="1"/>
        </dgm:presLayoutVars>
      </dgm:prSet>
      <dgm:spPr/>
    </dgm:pt>
    <dgm:pt modelId="{37E9C1E4-3860-4509-98C4-325FB5A30FF2}" type="pres">
      <dgm:prSet presAssocID="{E6DDFA5D-34E7-4DD7-BC55-9E6E61FE8872}" presName="spacer" presStyleCnt="0"/>
      <dgm:spPr/>
    </dgm:pt>
    <dgm:pt modelId="{6630480F-2B61-466B-BBD2-BCB4AC192AED}" type="pres">
      <dgm:prSet presAssocID="{5F05F29A-B1E7-4C3E-9961-ED31BDB03EF1}" presName="parentText" presStyleLbl="node1" presStyleIdx="2" presStyleCnt="3">
        <dgm:presLayoutVars>
          <dgm:chMax val="0"/>
          <dgm:bulletEnabled val="1"/>
        </dgm:presLayoutVars>
      </dgm:prSet>
      <dgm:spPr/>
    </dgm:pt>
  </dgm:ptLst>
  <dgm:cxnLst>
    <dgm:cxn modelId="{8B5EE020-7D67-4CA2-B48F-E09D6958E7A8}" type="presOf" srcId="{5F05F29A-B1E7-4C3E-9961-ED31BDB03EF1}" destId="{6630480F-2B61-466B-BBD2-BCB4AC192AED}" srcOrd="0" destOrd="0" presId="urn:microsoft.com/office/officeart/2005/8/layout/vList2"/>
    <dgm:cxn modelId="{C41A5A32-FCBA-4AE5-B720-89A2624811B1}" srcId="{26416978-1B56-43BD-9891-5C2C031840E3}" destId="{5F05F29A-B1E7-4C3E-9961-ED31BDB03EF1}" srcOrd="2" destOrd="0" parTransId="{BD59176C-FF1C-4995-BFF5-50CA67CF6C2F}" sibTransId="{746144AB-0EC6-4347-A0DC-CD7844752D65}"/>
    <dgm:cxn modelId="{51F3E478-9C73-4B5B-A488-C768EC36B72A}" type="presOf" srcId="{7565526E-5BEC-4196-8AE9-B98CB8E13761}" destId="{EEF2BE12-29A0-47D5-9AC0-2EC3FF6EA21E}" srcOrd="0" destOrd="0" presId="urn:microsoft.com/office/officeart/2005/8/layout/vList2"/>
    <dgm:cxn modelId="{07DAA987-0157-4C65-A933-BA2367E68218}" type="presOf" srcId="{26416978-1B56-43BD-9891-5C2C031840E3}" destId="{D9BBF1BB-5E87-4313-A665-0CAD52270DB3}" srcOrd="0" destOrd="0" presId="urn:microsoft.com/office/officeart/2005/8/layout/vList2"/>
    <dgm:cxn modelId="{9763F78D-CC65-44A7-94E8-E0E06A8BFE9D}" srcId="{26416978-1B56-43BD-9891-5C2C031840E3}" destId="{7565526E-5BEC-4196-8AE9-B98CB8E13761}" srcOrd="0" destOrd="0" parTransId="{750E82E7-D4D6-4BDD-8385-CFC57BFCB2C0}" sibTransId="{7E217E43-ADE1-4CF8-9F67-6A2B1B7A3E58}"/>
    <dgm:cxn modelId="{D0A2F7B9-B645-4C7F-9F56-C58557385FAE}" srcId="{26416978-1B56-43BD-9891-5C2C031840E3}" destId="{F77E49C9-9101-4757-A22F-C9902F89670A}" srcOrd="1" destOrd="0" parTransId="{33F45F01-8974-499A-8761-E0985AAEE012}" sibTransId="{E6DDFA5D-34E7-4DD7-BC55-9E6E61FE8872}"/>
    <dgm:cxn modelId="{304453C5-DCD0-4A23-867C-BCE8D9E8786B}" type="presOf" srcId="{F77E49C9-9101-4757-A22F-C9902F89670A}" destId="{D828EA94-47D5-4B9E-896D-3EC7E0016C2F}" srcOrd="0" destOrd="0" presId="urn:microsoft.com/office/officeart/2005/8/layout/vList2"/>
    <dgm:cxn modelId="{4F235420-1DCB-4E63-8F8F-887B12CAC75C}" type="presParOf" srcId="{D9BBF1BB-5E87-4313-A665-0CAD52270DB3}" destId="{EEF2BE12-29A0-47D5-9AC0-2EC3FF6EA21E}" srcOrd="0" destOrd="0" presId="urn:microsoft.com/office/officeart/2005/8/layout/vList2"/>
    <dgm:cxn modelId="{ADCF3499-214B-4802-8476-2411E7176473}" type="presParOf" srcId="{D9BBF1BB-5E87-4313-A665-0CAD52270DB3}" destId="{153344DB-2E68-4E1C-9917-12BD17092B2C}" srcOrd="1" destOrd="0" presId="urn:microsoft.com/office/officeart/2005/8/layout/vList2"/>
    <dgm:cxn modelId="{63028A1B-5118-4FBF-A87F-46EFF51059A5}" type="presParOf" srcId="{D9BBF1BB-5E87-4313-A665-0CAD52270DB3}" destId="{D828EA94-47D5-4B9E-896D-3EC7E0016C2F}" srcOrd="2" destOrd="0" presId="urn:microsoft.com/office/officeart/2005/8/layout/vList2"/>
    <dgm:cxn modelId="{06DA2606-5418-4736-AFF2-873BA7289330}" type="presParOf" srcId="{D9BBF1BB-5E87-4313-A665-0CAD52270DB3}" destId="{37E9C1E4-3860-4509-98C4-325FB5A30FF2}" srcOrd="3" destOrd="0" presId="urn:microsoft.com/office/officeart/2005/8/layout/vList2"/>
    <dgm:cxn modelId="{CCC1FEBD-789F-4785-BF2C-CA3C6F08139C}" type="presParOf" srcId="{D9BBF1BB-5E87-4313-A665-0CAD52270DB3}" destId="{6630480F-2B61-466B-BBD2-BCB4AC192AE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17736D-FF16-4600-A2C8-D4F4A8484452}"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5C1C290A-C72D-45E4-A5E0-29EE691E3DD5}">
      <dgm:prSet/>
      <dgm:spPr/>
      <dgm:t>
        <a:bodyPr/>
        <a:lstStyle/>
        <a:p>
          <a:r>
            <a:rPr lang="en-US" b="1"/>
            <a:t>Criminal Court</a:t>
          </a:r>
          <a:endParaRPr lang="en-US"/>
        </a:p>
      </dgm:t>
    </dgm:pt>
    <dgm:pt modelId="{568C0139-9435-471B-A5BE-B2C608EAE755}" type="parTrans" cxnId="{DA0E0608-EF51-42E4-B29D-1D78FB44A0E3}">
      <dgm:prSet/>
      <dgm:spPr/>
      <dgm:t>
        <a:bodyPr/>
        <a:lstStyle/>
        <a:p>
          <a:endParaRPr lang="en-US"/>
        </a:p>
      </dgm:t>
    </dgm:pt>
    <dgm:pt modelId="{99C053D1-51DB-4C52-BE81-F877ADF59646}" type="sibTrans" cxnId="{DA0E0608-EF51-42E4-B29D-1D78FB44A0E3}">
      <dgm:prSet/>
      <dgm:spPr/>
      <dgm:t>
        <a:bodyPr/>
        <a:lstStyle/>
        <a:p>
          <a:endParaRPr lang="en-US"/>
        </a:p>
      </dgm:t>
    </dgm:pt>
    <dgm:pt modelId="{6AE796CC-CFDA-4401-AB78-8756069A1107}">
      <dgm:prSet/>
      <dgm:spPr/>
      <dgm:t>
        <a:bodyPr/>
        <a:lstStyle/>
        <a:p>
          <a:r>
            <a:rPr lang="en-US"/>
            <a:t>Competency</a:t>
          </a:r>
        </a:p>
      </dgm:t>
    </dgm:pt>
    <dgm:pt modelId="{2521D8B3-99E2-41EE-AD03-5D21B66D7DAD}" type="parTrans" cxnId="{ED368FE5-C815-4C5F-8237-D390F1021C90}">
      <dgm:prSet/>
      <dgm:spPr/>
      <dgm:t>
        <a:bodyPr/>
        <a:lstStyle/>
        <a:p>
          <a:endParaRPr lang="en-US"/>
        </a:p>
      </dgm:t>
    </dgm:pt>
    <dgm:pt modelId="{36BF3B81-56B8-45FA-AA27-B32E700533D0}" type="sibTrans" cxnId="{ED368FE5-C815-4C5F-8237-D390F1021C90}">
      <dgm:prSet/>
      <dgm:spPr/>
      <dgm:t>
        <a:bodyPr/>
        <a:lstStyle/>
        <a:p>
          <a:endParaRPr lang="en-US"/>
        </a:p>
      </dgm:t>
    </dgm:pt>
    <dgm:pt modelId="{A1707367-75B5-4684-AB54-55036234BECD}">
      <dgm:prSet/>
      <dgm:spPr/>
      <dgm:t>
        <a:bodyPr/>
        <a:lstStyle/>
        <a:p>
          <a:r>
            <a:rPr lang="en-US"/>
            <a:t>Mental status at time of crime</a:t>
          </a:r>
        </a:p>
      </dgm:t>
    </dgm:pt>
    <dgm:pt modelId="{040AD7DB-665B-43AB-8C45-868F029C4D8E}" type="parTrans" cxnId="{C44C8D3F-0181-4B1E-9E60-D903EDBE2E6F}">
      <dgm:prSet/>
      <dgm:spPr/>
      <dgm:t>
        <a:bodyPr/>
        <a:lstStyle/>
        <a:p>
          <a:endParaRPr lang="en-US"/>
        </a:p>
      </dgm:t>
    </dgm:pt>
    <dgm:pt modelId="{C6876BE7-7EE3-49FF-A23C-77A5080FFDE8}" type="sibTrans" cxnId="{C44C8D3F-0181-4B1E-9E60-D903EDBE2E6F}">
      <dgm:prSet/>
      <dgm:spPr/>
      <dgm:t>
        <a:bodyPr/>
        <a:lstStyle/>
        <a:p>
          <a:endParaRPr lang="en-US"/>
        </a:p>
      </dgm:t>
    </dgm:pt>
    <dgm:pt modelId="{6C71AD70-E736-4093-9855-121CB21EBAE7}">
      <dgm:prSet/>
      <dgm:spPr/>
      <dgm:t>
        <a:bodyPr/>
        <a:lstStyle/>
        <a:p>
          <a:r>
            <a:rPr lang="en-US"/>
            <a:t>Not guilty by reason of insanity</a:t>
          </a:r>
        </a:p>
      </dgm:t>
    </dgm:pt>
    <dgm:pt modelId="{390D216F-0FB4-49BD-8795-10F7E5E179B0}" type="parTrans" cxnId="{C84399B4-49B6-4E6E-827C-70C14E94129F}">
      <dgm:prSet/>
      <dgm:spPr/>
      <dgm:t>
        <a:bodyPr/>
        <a:lstStyle/>
        <a:p>
          <a:endParaRPr lang="en-US"/>
        </a:p>
      </dgm:t>
    </dgm:pt>
    <dgm:pt modelId="{D0B823E2-B96B-4654-9169-135F9399400F}" type="sibTrans" cxnId="{C84399B4-49B6-4E6E-827C-70C14E94129F}">
      <dgm:prSet/>
      <dgm:spPr/>
      <dgm:t>
        <a:bodyPr/>
        <a:lstStyle/>
        <a:p>
          <a:endParaRPr lang="en-US"/>
        </a:p>
      </dgm:t>
    </dgm:pt>
    <dgm:pt modelId="{0D4AF63D-7499-46C0-8169-D877A4EE105D}">
      <dgm:prSet/>
      <dgm:spPr/>
      <dgm:t>
        <a:bodyPr/>
        <a:lstStyle/>
        <a:p>
          <a:r>
            <a:rPr lang="en-US"/>
            <a:t>Threat assessment</a:t>
          </a:r>
        </a:p>
      </dgm:t>
    </dgm:pt>
    <dgm:pt modelId="{8A9A2460-79D5-4266-B38D-0B9B910FA405}" type="parTrans" cxnId="{56BE711A-EA72-4721-A0A4-3AEE92352D15}">
      <dgm:prSet/>
      <dgm:spPr/>
      <dgm:t>
        <a:bodyPr/>
        <a:lstStyle/>
        <a:p>
          <a:endParaRPr lang="en-US"/>
        </a:p>
      </dgm:t>
    </dgm:pt>
    <dgm:pt modelId="{8EE62826-DA39-4AF0-B0F7-628292930ADF}" type="sibTrans" cxnId="{56BE711A-EA72-4721-A0A4-3AEE92352D15}">
      <dgm:prSet/>
      <dgm:spPr/>
      <dgm:t>
        <a:bodyPr/>
        <a:lstStyle/>
        <a:p>
          <a:endParaRPr lang="en-US"/>
        </a:p>
      </dgm:t>
    </dgm:pt>
    <dgm:pt modelId="{A7D935D5-21FE-4F80-9C00-63EB9ED69DB9}">
      <dgm:prSet/>
      <dgm:spPr/>
      <dgm:t>
        <a:bodyPr/>
        <a:lstStyle/>
        <a:p>
          <a:r>
            <a:rPr lang="en-US" b="1"/>
            <a:t>Family Court</a:t>
          </a:r>
          <a:endParaRPr lang="en-US"/>
        </a:p>
      </dgm:t>
    </dgm:pt>
    <dgm:pt modelId="{6F9E7F44-2621-411C-BE32-8913A3749FBD}" type="parTrans" cxnId="{85C23D77-26FC-402A-87F9-EDF8C9C4F298}">
      <dgm:prSet/>
      <dgm:spPr/>
      <dgm:t>
        <a:bodyPr/>
        <a:lstStyle/>
        <a:p>
          <a:endParaRPr lang="en-US"/>
        </a:p>
      </dgm:t>
    </dgm:pt>
    <dgm:pt modelId="{A600774D-D7D6-4377-831B-FBEE9C776032}" type="sibTrans" cxnId="{85C23D77-26FC-402A-87F9-EDF8C9C4F298}">
      <dgm:prSet/>
      <dgm:spPr/>
      <dgm:t>
        <a:bodyPr/>
        <a:lstStyle/>
        <a:p>
          <a:endParaRPr lang="en-US"/>
        </a:p>
      </dgm:t>
    </dgm:pt>
    <dgm:pt modelId="{ACD8847B-E164-483D-BE11-BCC276FCBC23}">
      <dgm:prSet/>
      <dgm:spPr/>
      <dgm:t>
        <a:bodyPr/>
        <a:lstStyle/>
        <a:p>
          <a:r>
            <a:rPr lang="en-US"/>
            <a:t>Parental Capacity</a:t>
          </a:r>
        </a:p>
      </dgm:t>
    </dgm:pt>
    <dgm:pt modelId="{37B3A4C1-D435-47DA-BB13-8A7785AF3EBA}" type="parTrans" cxnId="{1B7B4532-0E62-4855-AF5E-79C11414DFFE}">
      <dgm:prSet/>
      <dgm:spPr/>
      <dgm:t>
        <a:bodyPr/>
        <a:lstStyle/>
        <a:p>
          <a:endParaRPr lang="en-US"/>
        </a:p>
      </dgm:t>
    </dgm:pt>
    <dgm:pt modelId="{AB1BCD5D-87A9-43A8-8C94-390EB8B03065}" type="sibTrans" cxnId="{1B7B4532-0E62-4855-AF5E-79C11414DFFE}">
      <dgm:prSet/>
      <dgm:spPr/>
      <dgm:t>
        <a:bodyPr/>
        <a:lstStyle/>
        <a:p>
          <a:endParaRPr lang="en-US"/>
        </a:p>
      </dgm:t>
    </dgm:pt>
    <dgm:pt modelId="{0B4C8590-4981-48A1-8FEF-7E914FB89CC9}">
      <dgm:prSet/>
      <dgm:spPr/>
      <dgm:t>
        <a:bodyPr/>
        <a:lstStyle/>
        <a:p>
          <a:r>
            <a:rPr lang="en-US"/>
            <a:t>Sex abuse validation</a:t>
          </a:r>
        </a:p>
      </dgm:t>
    </dgm:pt>
    <dgm:pt modelId="{F6506736-49D6-42E9-96FE-120CF345363B}" type="parTrans" cxnId="{B7CE259A-182B-4862-8025-8AF96C26DF45}">
      <dgm:prSet/>
      <dgm:spPr/>
      <dgm:t>
        <a:bodyPr/>
        <a:lstStyle/>
        <a:p>
          <a:endParaRPr lang="en-US"/>
        </a:p>
      </dgm:t>
    </dgm:pt>
    <dgm:pt modelId="{4A941C01-CDE1-4D62-A782-E72F9885E775}" type="sibTrans" cxnId="{B7CE259A-182B-4862-8025-8AF96C26DF45}">
      <dgm:prSet/>
      <dgm:spPr/>
      <dgm:t>
        <a:bodyPr/>
        <a:lstStyle/>
        <a:p>
          <a:endParaRPr lang="en-US"/>
        </a:p>
      </dgm:t>
    </dgm:pt>
    <dgm:pt modelId="{CDD3EBF1-7A68-4147-A4E7-EB696EB695D5}">
      <dgm:prSet/>
      <dgm:spPr/>
      <dgm:t>
        <a:bodyPr/>
        <a:lstStyle/>
        <a:p>
          <a:r>
            <a:rPr lang="en-US"/>
            <a:t>Child Custody – Best interest of the child</a:t>
          </a:r>
        </a:p>
      </dgm:t>
    </dgm:pt>
    <dgm:pt modelId="{DEB4E901-C651-4C85-92A3-C6DD88E93A4A}" type="parTrans" cxnId="{6A1025F9-4B7E-466E-8043-F42FA5323554}">
      <dgm:prSet/>
      <dgm:spPr/>
      <dgm:t>
        <a:bodyPr/>
        <a:lstStyle/>
        <a:p>
          <a:endParaRPr lang="en-US"/>
        </a:p>
      </dgm:t>
    </dgm:pt>
    <dgm:pt modelId="{5843A939-9C0A-42A9-B87C-DC546C13E185}" type="sibTrans" cxnId="{6A1025F9-4B7E-466E-8043-F42FA5323554}">
      <dgm:prSet/>
      <dgm:spPr/>
      <dgm:t>
        <a:bodyPr/>
        <a:lstStyle/>
        <a:p>
          <a:endParaRPr lang="en-US"/>
        </a:p>
      </dgm:t>
    </dgm:pt>
    <dgm:pt modelId="{AA096AC6-47F7-4716-832E-6B7E02EF5E3D}">
      <dgm:prSet/>
      <dgm:spPr/>
      <dgm:t>
        <a:bodyPr/>
        <a:lstStyle/>
        <a:p>
          <a:r>
            <a:rPr lang="en-US" b="1"/>
            <a:t>Civil Court</a:t>
          </a:r>
          <a:endParaRPr lang="en-US"/>
        </a:p>
      </dgm:t>
    </dgm:pt>
    <dgm:pt modelId="{A3123CA4-372F-4B24-80DD-F4775EEA9649}" type="parTrans" cxnId="{84072BB1-B4F6-48AD-B19A-FD69F38FC161}">
      <dgm:prSet/>
      <dgm:spPr/>
      <dgm:t>
        <a:bodyPr/>
        <a:lstStyle/>
        <a:p>
          <a:endParaRPr lang="en-US"/>
        </a:p>
      </dgm:t>
    </dgm:pt>
    <dgm:pt modelId="{FD2FDE4B-FA3B-4CD9-AB2E-343D50BF03B1}" type="sibTrans" cxnId="{84072BB1-B4F6-48AD-B19A-FD69F38FC161}">
      <dgm:prSet/>
      <dgm:spPr/>
      <dgm:t>
        <a:bodyPr/>
        <a:lstStyle/>
        <a:p>
          <a:endParaRPr lang="en-US"/>
        </a:p>
      </dgm:t>
    </dgm:pt>
    <dgm:pt modelId="{243EE293-00FC-4DC1-900F-F0D21801B2C6}">
      <dgm:prSet/>
      <dgm:spPr/>
      <dgm:t>
        <a:bodyPr/>
        <a:lstStyle/>
        <a:p>
          <a:r>
            <a:rPr lang="en-US"/>
            <a:t>Mental health condition/disability</a:t>
          </a:r>
        </a:p>
      </dgm:t>
    </dgm:pt>
    <dgm:pt modelId="{8E8D6900-C105-48C3-87D2-986026C7282B}" type="parTrans" cxnId="{2A0CC688-D256-4130-8760-2475FBB33026}">
      <dgm:prSet/>
      <dgm:spPr/>
      <dgm:t>
        <a:bodyPr/>
        <a:lstStyle/>
        <a:p>
          <a:endParaRPr lang="en-US"/>
        </a:p>
      </dgm:t>
    </dgm:pt>
    <dgm:pt modelId="{465F3750-5495-4853-8317-2C82600EF621}" type="sibTrans" cxnId="{2A0CC688-D256-4130-8760-2475FBB33026}">
      <dgm:prSet/>
      <dgm:spPr/>
      <dgm:t>
        <a:bodyPr/>
        <a:lstStyle/>
        <a:p>
          <a:endParaRPr lang="en-US"/>
        </a:p>
      </dgm:t>
    </dgm:pt>
    <dgm:pt modelId="{5C24AD8D-D2FE-4A4D-ABD4-D74874643C2C}">
      <dgm:prSet/>
      <dgm:spPr/>
      <dgm:t>
        <a:bodyPr/>
        <a:lstStyle/>
        <a:p>
          <a:r>
            <a:rPr lang="en-US"/>
            <a:t>Malingering</a:t>
          </a:r>
          <a:br>
            <a:rPr lang="en-US"/>
          </a:br>
          <a:endParaRPr lang="en-US"/>
        </a:p>
      </dgm:t>
    </dgm:pt>
    <dgm:pt modelId="{8F1B9407-7150-482C-98D6-4CEDABCA0D91}" type="parTrans" cxnId="{EF9773E2-5027-4CF8-B999-561C909DED93}">
      <dgm:prSet/>
      <dgm:spPr/>
      <dgm:t>
        <a:bodyPr/>
        <a:lstStyle/>
        <a:p>
          <a:endParaRPr lang="en-US"/>
        </a:p>
      </dgm:t>
    </dgm:pt>
    <dgm:pt modelId="{A1BFD235-52B4-4D87-9F90-9D3F2501695C}" type="sibTrans" cxnId="{EF9773E2-5027-4CF8-B999-561C909DED93}">
      <dgm:prSet/>
      <dgm:spPr/>
      <dgm:t>
        <a:bodyPr/>
        <a:lstStyle/>
        <a:p>
          <a:endParaRPr lang="en-US"/>
        </a:p>
      </dgm:t>
    </dgm:pt>
    <dgm:pt modelId="{85F727AD-0706-4F70-BC72-191107D15DD6}" type="pres">
      <dgm:prSet presAssocID="{CB17736D-FF16-4600-A2C8-D4F4A8484452}" presName="Name0" presStyleCnt="0">
        <dgm:presLayoutVars>
          <dgm:dir/>
          <dgm:animLvl val="lvl"/>
          <dgm:resizeHandles val="exact"/>
        </dgm:presLayoutVars>
      </dgm:prSet>
      <dgm:spPr/>
    </dgm:pt>
    <dgm:pt modelId="{2A8D6FF0-5155-40B6-BC92-21759C15F789}" type="pres">
      <dgm:prSet presAssocID="{5C1C290A-C72D-45E4-A5E0-29EE691E3DD5}" presName="linNode" presStyleCnt="0"/>
      <dgm:spPr/>
    </dgm:pt>
    <dgm:pt modelId="{E18E8CF3-FF05-42CB-AAFA-9E458B6A6BFC}" type="pres">
      <dgm:prSet presAssocID="{5C1C290A-C72D-45E4-A5E0-29EE691E3DD5}" presName="parentText" presStyleLbl="node1" presStyleIdx="0" presStyleCnt="3">
        <dgm:presLayoutVars>
          <dgm:chMax val="1"/>
          <dgm:bulletEnabled val="1"/>
        </dgm:presLayoutVars>
      </dgm:prSet>
      <dgm:spPr/>
    </dgm:pt>
    <dgm:pt modelId="{22BE5094-DD5A-4354-91D0-527FC9B987F5}" type="pres">
      <dgm:prSet presAssocID="{5C1C290A-C72D-45E4-A5E0-29EE691E3DD5}" presName="descendantText" presStyleLbl="alignAccFollowNode1" presStyleIdx="0" presStyleCnt="3">
        <dgm:presLayoutVars>
          <dgm:bulletEnabled val="1"/>
        </dgm:presLayoutVars>
      </dgm:prSet>
      <dgm:spPr/>
    </dgm:pt>
    <dgm:pt modelId="{9E144F4E-9F0A-4D0C-BC8C-6DF62E3BAE06}" type="pres">
      <dgm:prSet presAssocID="{99C053D1-51DB-4C52-BE81-F877ADF59646}" presName="sp" presStyleCnt="0"/>
      <dgm:spPr/>
    </dgm:pt>
    <dgm:pt modelId="{9E97942C-0E74-4458-A725-7F8AFAE7E4E7}" type="pres">
      <dgm:prSet presAssocID="{A7D935D5-21FE-4F80-9C00-63EB9ED69DB9}" presName="linNode" presStyleCnt="0"/>
      <dgm:spPr/>
    </dgm:pt>
    <dgm:pt modelId="{9E9BFF8F-EBDC-4F35-AA97-57673C8C3280}" type="pres">
      <dgm:prSet presAssocID="{A7D935D5-21FE-4F80-9C00-63EB9ED69DB9}" presName="parentText" presStyleLbl="node1" presStyleIdx="1" presStyleCnt="3">
        <dgm:presLayoutVars>
          <dgm:chMax val="1"/>
          <dgm:bulletEnabled val="1"/>
        </dgm:presLayoutVars>
      </dgm:prSet>
      <dgm:spPr/>
    </dgm:pt>
    <dgm:pt modelId="{EF3947FF-BC6D-44DD-9C8D-6983FE7DA24F}" type="pres">
      <dgm:prSet presAssocID="{A7D935D5-21FE-4F80-9C00-63EB9ED69DB9}" presName="descendantText" presStyleLbl="alignAccFollowNode1" presStyleIdx="1" presStyleCnt="3">
        <dgm:presLayoutVars>
          <dgm:bulletEnabled val="1"/>
        </dgm:presLayoutVars>
      </dgm:prSet>
      <dgm:spPr/>
    </dgm:pt>
    <dgm:pt modelId="{1ECA02F0-4241-45A8-A795-DE3AFC09A139}" type="pres">
      <dgm:prSet presAssocID="{A600774D-D7D6-4377-831B-FBEE9C776032}" presName="sp" presStyleCnt="0"/>
      <dgm:spPr/>
    </dgm:pt>
    <dgm:pt modelId="{458237E5-B089-42FE-964C-5ED9EC0F927D}" type="pres">
      <dgm:prSet presAssocID="{AA096AC6-47F7-4716-832E-6B7E02EF5E3D}" presName="linNode" presStyleCnt="0"/>
      <dgm:spPr/>
    </dgm:pt>
    <dgm:pt modelId="{E4C6D73D-C8B2-4A1E-8621-11076FA1AC3D}" type="pres">
      <dgm:prSet presAssocID="{AA096AC6-47F7-4716-832E-6B7E02EF5E3D}" presName="parentText" presStyleLbl="node1" presStyleIdx="2" presStyleCnt="3">
        <dgm:presLayoutVars>
          <dgm:chMax val="1"/>
          <dgm:bulletEnabled val="1"/>
        </dgm:presLayoutVars>
      </dgm:prSet>
      <dgm:spPr/>
    </dgm:pt>
    <dgm:pt modelId="{7C28B522-CAC9-4E08-B697-EDB866293482}" type="pres">
      <dgm:prSet presAssocID="{AA096AC6-47F7-4716-832E-6B7E02EF5E3D}" presName="descendantText" presStyleLbl="alignAccFollowNode1" presStyleIdx="2" presStyleCnt="3">
        <dgm:presLayoutVars>
          <dgm:bulletEnabled val="1"/>
        </dgm:presLayoutVars>
      </dgm:prSet>
      <dgm:spPr/>
    </dgm:pt>
  </dgm:ptLst>
  <dgm:cxnLst>
    <dgm:cxn modelId="{DA0E0608-EF51-42E4-B29D-1D78FB44A0E3}" srcId="{CB17736D-FF16-4600-A2C8-D4F4A8484452}" destId="{5C1C290A-C72D-45E4-A5E0-29EE691E3DD5}" srcOrd="0" destOrd="0" parTransId="{568C0139-9435-471B-A5BE-B2C608EAE755}" sibTransId="{99C053D1-51DB-4C52-BE81-F877ADF59646}"/>
    <dgm:cxn modelId="{56BE711A-EA72-4721-A0A4-3AEE92352D15}" srcId="{5C1C290A-C72D-45E4-A5E0-29EE691E3DD5}" destId="{0D4AF63D-7499-46C0-8169-D877A4EE105D}" srcOrd="3" destOrd="0" parTransId="{8A9A2460-79D5-4266-B38D-0B9B910FA405}" sibTransId="{8EE62826-DA39-4AF0-B0F7-628292930ADF}"/>
    <dgm:cxn modelId="{652C4523-947C-4E90-8E7A-229F92EC8F32}" type="presOf" srcId="{ACD8847B-E164-483D-BE11-BCC276FCBC23}" destId="{EF3947FF-BC6D-44DD-9C8D-6983FE7DA24F}" srcOrd="0" destOrd="0" presId="urn:microsoft.com/office/officeart/2005/8/layout/vList5"/>
    <dgm:cxn modelId="{8867D92A-361D-40EE-8BD4-83B77AB2DF45}" type="presOf" srcId="{0D4AF63D-7499-46C0-8169-D877A4EE105D}" destId="{22BE5094-DD5A-4354-91D0-527FC9B987F5}" srcOrd="0" destOrd="3" presId="urn:microsoft.com/office/officeart/2005/8/layout/vList5"/>
    <dgm:cxn modelId="{57FEBA2B-6F86-4ED7-B38B-9807E4F4FE97}" type="presOf" srcId="{AA096AC6-47F7-4716-832E-6B7E02EF5E3D}" destId="{E4C6D73D-C8B2-4A1E-8621-11076FA1AC3D}" srcOrd="0" destOrd="0" presId="urn:microsoft.com/office/officeart/2005/8/layout/vList5"/>
    <dgm:cxn modelId="{1B7B4532-0E62-4855-AF5E-79C11414DFFE}" srcId="{A7D935D5-21FE-4F80-9C00-63EB9ED69DB9}" destId="{ACD8847B-E164-483D-BE11-BCC276FCBC23}" srcOrd="0" destOrd="0" parTransId="{37B3A4C1-D435-47DA-BB13-8A7785AF3EBA}" sibTransId="{AB1BCD5D-87A9-43A8-8C94-390EB8B03065}"/>
    <dgm:cxn modelId="{C44C8D3F-0181-4B1E-9E60-D903EDBE2E6F}" srcId="{5C1C290A-C72D-45E4-A5E0-29EE691E3DD5}" destId="{A1707367-75B5-4684-AB54-55036234BECD}" srcOrd="1" destOrd="0" parTransId="{040AD7DB-665B-43AB-8C45-868F029C4D8E}" sibTransId="{C6876BE7-7EE3-49FF-A23C-77A5080FFDE8}"/>
    <dgm:cxn modelId="{85C23D77-26FC-402A-87F9-EDF8C9C4F298}" srcId="{CB17736D-FF16-4600-A2C8-D4F4A8484452}" destId="{A7D935D5-21FE-4F80-9C00-63EB9ED69DB9}" srcOrd="1" destOrd="0" parTransId="{6F9E7F44-2621-411C-BE32-8913A3749FBD}" sibTransId="{A600774D-D7D6-4377-831B-FBEE9C776032}"/>
    <dgm:cxn modelId="{C8013379-99FC-4794-B736-21E0D8AF1E9D}" type="presOf" srcId="{5C24AD8D-D2FE-4A4D-ABD4-D74874643C2C}" destId="{7C28B522-CAC9-4E08-B697-EDB866293482}" srcOrd="0" destOrd="1" presId="urn:microsoft.com/office/officeart/2005/8/layout/vList5"/>
    <dgm:cxn modelId="{2A0CC688-D256-4130-8760-2475FBB33026}" srcId="{AA096AC6-47F7-4716-832E-6B7E02EF5E3D}" destId="{243EE293-00FC-4DC1-900F-F0D21801B2C6}" srcOrd="0" destOrd="0" parTransId="{8E8D6900-C105-48C3-87D2-986026C7282B}" sibTransId="{465F3750-5495-4853-8317-2C82600EF621}"/>
    <dgm:cxn modelId="{B7CE259A-182B-4862-8025-8AF96C26DF45}" srcId="{A7D935D5-21FE-4F80-9C00-63EB9ED69DB9}" destId="{0B4C8590-4981-48A1-8FEF-7E914FB89CC9}" srcOrd="1" destOrd="0" parTransId="{F6506736-49D6-42E9-96FE-120CF345363B}" sibTransId="{4A941C01-CDE1-4D62-A782-E72F9885E775}"/>
    <dgm:cxn modelId="{A3B1639B-810C-4CFD-9FEA-1F1049991EA0}" type="presOf" srcId="{CB17736D-FF16-4600-A2C8-D4F4A8484452}" destId="{85F727AD-0706-4F70-BC72-191107D15DD6}" srcOrd="0" destOrd="0" presId="urn:microsoft.com/office/officeart/2005/8/layout/vList5"/>
    <dgm:cxn modelId="{81A2DD9E-2503-40FF-88AC-DC4E656C2C8E}" type="presOf" srcId="{CDD3EBF1-7A68-4147-A4E7-EB696EB695D5}" destId="{EF3947FF-BC6D-44DD-9C8D-6983FE7DA24F}" srcOrd="0" destOrd="2" presId="urn:microsoft.com/office/officeart/2005/8/layout/vList5"/>
    <dgm:cxn modelId="{4F5204A9-673D-4546-A635-9A59B2448CDE}" type="presOf" srcId="{6AE796CC-CFDA-4401-AB78-8756069A1107}" destId="{22BE5094-DD5A-4354-91D0-527FC9B987F5}" srcOrd="0" destOrd="0" presId="urn:microsoft.com/office/officeart/2005/8/layout/vList5"/>
    <dgm:cxn modelId="{D23F6BAB-C6AE-48B2-BC17-40DABDB4C188}" type="presOf" srcId="{A1707367-75B5-4684-AB54-55036234BECD}" destId="{22BE5094-DD5A-4354-91D0-527FC9B987F5}" srcOrd="0" destOrd="1" presId="urn:microsoft.com/office/officeart/2005/8/layout/vList5"/>
    <dgm:cxn modelId="{84072BB1-B4F6-48AD-B19A-FD69F38FC161}" srcId="{CB17736D-FF16-4600-A2C8-D4F4A8484452}" destId="{AA096AC6-47F7-4716-832E-6B7E02EF5E3D}" srcOrd="2" destOrd="0" parTransId="{A3123CA4-372F-4B24-80DD-F4775EEA9649}" sibTransId="{FD2FDE4B-FA3B-4CD9-AB2E-343D50BF03B1}"/>
    <dgm:cxn modelId="{C84399B4-49B6-4E6E-827C-70C14E94129F}" srcId="{5C1C290A-C72D-45E4-A5E0-29EE691E3DD5}" destId="{6C71AD70-E736-4093-9855-121CB21EBAE7}" srcOrd="2" destOrd="0" parTransId="{390D216F-0FB4-49BD-8795-10F7E5E179B0}" sibTransId="{D0B823E2-B96B-4654-9169-135F9399400F}"/>
    <dgm:cxn modelId="{E7EE6CB5-39B8-4041-90B6-911F7E118DDC}" type="presOf" srcId="{0B4C8590-4981-48A1-8FEF-7E914FB89CC9}" destId="{EF3947FF-BC6D-44DD-9C8D-6983FE7DA24F}" srcOrd="0" destOrd="1" presId="urn:microsoft.com/office/officeart/2005/8/layout/vList5"/>
    <dgm:cxn modelId="{8240AEC2-B11D-499A-B3AB-3201F3EA96A1}" type="presOf" srcId="{A7D935D5-21FE-4F80-9C00-63EB9ED69DB9}" destId="{9E9BFF8F-EBDC-4F35-AA97-57673C8C3280}" srcOrd="0" destOrd="0" presId="urn:microsoft.com/office/officeart/2005/8/layout/vList5"/>
    <dgm:cxn modelId="{830C16D9-98C5-4CFC-A84C-13AB76B03244}" type="presOf" srcId="{5C1C290A-C72D-45E4-A5E0-29EE691E3DD5}" destId="{E18E8CF3-FF05-42CB-AAFA-9E458B6A6BFC}" srcOrd="0" destOrd="0" presId="urn:microsoft.com/office/officeart/2005/8/layout/vList5"/>
    <dgm:cxn modelId="{EF9773E2-5027-4CF8-B999-561C909DED93}" srcId="{AA096AC6-47F7-4716-832E-6B7E02EF5E3D}" destId="{5C24AD8D-D2FE-4A4D-ABD4-D74874643C2C}" srcOrd="1" destOrd="0" parTransId="{8F1B9407-7150-482C-98D6-4CEDABCA0D91}" sibTransId="{A1BFD235-52B4-4D87-9F90-9D3F2501695C}"/>
    <dgm:cxn modelId="{ED368FE5-C815-4C5F-8237-D390F1021C90}" srcId="{5C1C290A-C72D-45E4-A5E0-29EE691E3DD5}" destId="{6AE796CC-CFDA-4401-AB78-8756069A1107}" srcOrd="0" destOrd="0" parTransId="{2521D8B3-99E2-41EE-AD03-5D21B66D7DAD}" sibTransId="{36BF3B81-56B8-45FA-AA27-B32E700533D0}"/>
    <dgm:cxn modelId="{E1E48CED-DD25-4A9F-9E5E-208B9CED9D2C}" type="presOf" srcId="{243EE293-00FC-4DC1-900F-F0D21801B2C6}" destId="{7C28B522-CAC9-4E08-B697-EDB866293482}" srcOrd="0" destOrd="0" presId="urn:microsoft.com/office/officeart/2005/8/layout/vList5"/>
    <dgm:cxn modelId="{2383EFF3-5509-4CBB-919B-6A23F04C5587}" type="presOf" srcId="{6C71AD70-E736-4093-9855-121CB21EBAE7}" destId="{22BE5094-DD5A-4354-91D0-527FC9B987F5}" srcOrd="0" destOrd="2" presId="urn:microsoft.com/office/officeart/2005/8/layout/vList5"/>
    <dgm:cxn modelId="{6A1025F9-4B7E-466E-8043-F42FA5323554}" srcId="{A7D935D5-21FE-4F80-9C00-63EB9ED69DB9}" destId="{CDD3EBF1-7A68-4147-A4E7-EB696EB695D5}" srcOrd="2" destOrd="0" parTransId="{DEB4E901-C651-4C85-92A3-C6DD88E93A4A}" sibTransId="{5843A939-9C0A-42A9-B87C-DC546C13E185}"/>
    <dgm:cxn modelId="{C4419DBA-2650-4CE3-B339-B3B4E4599EB9}" type="presParOf" srcId="{85F727AD-0706-4F70-BC72-191107D15DD6}" destId="{2A8D6FF0-5155-40B6-BC92-21759C15F789}" srcOrd="0" destOrd="0" presId="urn:microsoft.com/office/officeart/2005/8/layout/vList5"/>
    <dgm:cxn modelId="{E678437F-AC68-42C0-8F1E-444893393263}" type="presParOf" srcId="{2A8D6FF0-5155-40B6-BC92-21759C15F789}" destId="{E18E8CF3-FF05-42CB-AAFA-9E458B6A6BFC}" srcOrd="0" destOrd="0" presId="urn:microsoft.com/office/officeart/2005/8/layout/vList5"/>
    <dgm:cxn modelId="{4D479872-D87B-4A77-B849-AAD2410C58B6}" type="presParOf" srcId="{2A8D6FF0-5155-40B6-BC92-21759C15F789}" destId="{22BE5094-DD5A-4354-91D0-527FC9B987F5}" srcOrd="1" destOrd="0" presId="urn:microsoft.com/office/officeart/2005/8/layout/vList5"/>
    <dgm:cxn modelId="{054BA98D-F0AC-44B3-9029-DBF5705211BB}" type="presParOf" srcId="{85F727AD-0706-4F70-BC72-191107D15DD6}" destId="{9E144F4E-9F0A-4D0C-BC8C-6DF62E3BAE06}" srcOrd="1" destOrd="0" presId="urn:microsoft.com/office/officeart/2005/8/layout/vList5"/>
    <dgm:cxn modelId="{733F9979-FAE2-45D7-9135-56CBB32DC899}" type="presParOf" srcId="{85F727AD-0706-4F70-BC72-191107D15DD6}" destId="{9E97942C-0E74-4458-A725-7F8AFAE7E4E7}" srcOrd="2" destOrd="0" presId="urn:microsoft.com/office/officeart/2005/8/layout/vList5"/>
    <dgm:cxn modelId="{47DB6645-37DC-48FD-B72E-CC3F4FC9A062}" type="presParOf" srcId="{9E97942C-0E74-4458-A725-7F8AFAE7E4E7}" destId="{9E9BFF8F-EBDC-4F35-AA97-57673C8C3280}" srcOrd="0" destOrd="0" presId="urn:microsoft.com/office/officeart/2005/8/layout/vList5"/>
    <dgm:cxn modelId="{39936492-8ED7-4C6E-9FB5-BD29A0CB16D3}" type="presParOf" srcId="{9E97942C-0E74-4458-A725-7F8AFAE7E4E7}" destId="{EF3947FF-BC6D-44DD-9C8D-6983FE7DA24F}" srcOrd="1" destOrd="0" presId="urn:microsoft.com/office/officeart/2005/8/layout/vList5"/>
    <dgm:cxn modelId="{FA362E13-3BA9-4DAF-B08B-3922689D1EEF}" type="presParOf" srcId="{85F727AD-0706-4F70-BC72-191107D15DD6}" destId="{1ECA02F0-4241-45A8-A795-DE3AFC09A139}" srcOrd="3" destOrd="0" presId="urn:microsoft.com/office/officeart/2005/8/layout/vList5"/>
    <dgm:cxn modelId="{7E7A5E2D-42F6-4565-83F9-487984C2A6B4}" type="presParOf" srcId="{85F727AD-0706-4F70-BC72-191107D15DD6}" destId="{458237E5-B089-42FE-964C-5ED9EC0F927D}" srcOrd="4" destOrd="0" presId="urn:microsoft.com/office/officeart/2005/8/layout/vList5"/>
    <dgm:cxn modelId="{5A89D0E5-918F-450F-9BAB-C0AA24030ACB}" type="presParOf" srcId="{458237E5-B089-42FE-964C-5ED9EC0F927D}" destId="{E4C6D73D-C8B2-4A1E-8621-11076FA1AC3D}" srcOrd="0" destOrd="0" presId="urn:microsoft.com/office/officeart/2005/8/layout/vList5"/>
    <dgm:cxn modelId="{1477EB1D-195F-42C5-9617-164C781EEE0D}" type="presParOf" srcId="{458237E5-B089-42FE-964C-5ED9EC0F927D}" destId="{7C28B522-CAC9-4E08-B697-EDB86629348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39EF6C-1751-4218-9584-EFB49D45A275}"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BA01C661-D1A6-48EC-B235-6D8268975B67}">
      <dgm:prSet/>
      <dgm:spPr/>
      <dgm:t>
        <a:bodyPr/>
        <a:lstStyle/>
        <a:p>
          <a:r>
            <a:rPr lang="en-US" b="1" dirty="0"/>
            <a:t>Personality Functioning</a:t>
          </a:r>
          <a:endParaRPr lang="en-US" dirty="0"/>
        </a:p>
      </dgm:t>
    </dgm:pt>
    <dgm:pt modelId="{B0852750-84EB-4932-948C-45DB47F38E9F}" type="parTrans" cxnId="{284FE904-732F-4221-8DB4-1501CD8DB2F9}">
      <dgm:prSet/>
      <dgm:spPr/>
      <dgm:t>
        <a:bodyPr/>
        <a:lstStyle/>
        <a:p>
          <a:endParaRPr lang="en-US"/>
        </a:p>
      </dgm:t>
    </dgm:pt>
    <dgm:pt modelId="{27ADA364-6A5B-4715-A075-DDE0A5AC9E8F}" type="sibTrans" cxnId="{284FE904-732F-4221-8DB4-1501CD8DB2F9}">
      <dgm:prSet/>
      <dgm:spPr/>
      <dgm:t>
        <a:bodyPr/>
        <a:lstStyle/>
        <a:p>
          <a:endParaRPr lang="en-US"/>
        </a:p>
      </dgm:t>
    </dgm:pt>
    <dgm:pt modelId="{F7F590B8-647D-41D0-9DD2-6C437CEFE5AE}">
      <dgm:prSet/>
      <dgm:spPr/>
      <dgm:t>
        <a:bodyPr/>
        <a:lstStyle/>
        <a:p>
          <a:r>
            <a:rPr lang="en-US" dirty="0"/>
            <a:t>MMPI-2 MMPI-2RF</a:t>
          </a:r>
        </a:p>
      </dgm:t>
    </dgm:pt>
    <dgm:pt modelId="{E3ACBCF4-F26A-4987-9BAC-25C000EC395D}" type="parTrans" cxnId="{B98A2678-45DB-438D-8E4F-241FCB2DD43E}">
      <dgm:prSet/>
      <dgm:spPr/>
      <dgm:t>
        <a:bodyPr/>
        <a:lstStyle/>
        <a:p>
          <a:endParaRPr lang="en-US"/>
        </a:p>
      </dgm:t>
    </dgm:pt>
    <dgm:pt modelId="{91573346-B736-4FD3-B30B-7D37891EB6AE}" type="sibTrans" cxnId="{B98A2678-45DB-438D-8E4F-241FCB2DD43E}">
      <dgm:prSet/>
      <dgm:spPr/>
      <dgm:t>
        <a:bodyPr/>
        <a:lstStyle/>
        <a:p>
          <a:endParaRPr lang="en-US"/>
        </a:p>
      </dgm:t>
    </dgm:pt>
    <dgm:pt modelId="{CBA7BA0E-5EC9-4A11-8BFF-DEA1430D4C87}">
      <dgm:prSet/>
      <dgm:spPr/>
      <dgm:t>
        <a:bodyPr/>
        <a:lstStyle/>
        <a:p>
          <a:r>
            <a:rPr lang="en-US"/>
            <a:t>PAI</a:t>
          </a:r>
        </a:p>
      </dgm:t>
    </dgm:pt>
    <dgm:pt modelId="{1DFA0307-BA58-40CD-ADE2-DE14A7F63EF0}" type="parTrans" cxnId="{6D0829ED-8AFE-4A62-98DA-018DA804A923}">
      <dgm:prSet/>
      <dgm:spPr/>
      <dgm:t>
        <a:bodyPr/>
        <a:lstStyle/>
        <a:p>
          <a:endParaRPr lang="en-US"/>
        </a:p>
      </dgm:t>
    </dgm:pt>
    <dgm:pt modelId="{BDEB3255-0033-4747-BA97-C7E399DE2F47}" type="sibTrans" cxnId="{6D0829ED-8AFE-4A62-98DA-018DA804A923}">
      <dgm:prSet/>
      <dgm:spPr/>
      <dgm:t>
        <a:bodyPr/>
        <a:lstStyle/>
        <a:p>
          <a:endParaRPr lang="en-US"/>
        </a:p>
      </dgm:t>
    </dgm:pt>
    <dgm:pt modelId="{BCCAF0A8-05DF-4411-8426-7ED6545D1E50}">
      <dgm:prSet/>
      <dgm:spPr/>
      <dgm:t>
        <a:bodyPr/>
        <a:lstStyle/>
        <a:p>
          <a:r>
            <a:rPr lang="en-US" b="1"/>
            <a:t>Risk Assessment</a:t>
          </a:r>
          <a:endParaRPr lang="en-US"/>
        </a:p>
      </dgm:t>
    </dgm:pt>
    <dgm:pt modelId="{33E0D49B-C1A2-4B50-A7EE-7534C10D1B78}" type="parTrans" cxnId="{B59321DA-56B7-42DE-B90B-28A46B0667FB}">
      <dgm:prSet/>
      <dgm:spPr/>
      <dgm:t>
        <a:bodyPr/>
        <a:lstStyle/>
        <a:p>
          <a:endParaRPr lang="en-US"/>
        </a:p>
      </dgm:t>
    </dgm:pt>
    <dgm:pt modelId="{B82BCCF8-5800-44A6-B3F3-EBCA4298D066}" type="sibTrans" cxnId="{B59321DA-56B7-42DE-B90B-28A46B0667FB}">
      <dgm:prSet/>
      <dgm:spPr/>
      <dgm:t>
        <a:bodyPr/>
        <a:lstStyle/>
        <a:p>
          <a:endParaRPr lang="en-US"/>
        </a:p>
      </dgm:t>
    </dgm:pt>
    <dgm:pt modelId="{67F9139A-EEF6-4446-8A11-9D17C37744DF}">
      <dgm:prSet/>
      <dgm:spPr/>
      <dgm:t>
        <a:bodyPr/>
        <a:lstStyle/>
        <a:p>
          <a:r>
            <a:rPr lang="en-US"/>
            <a:t>STATIC-99R</a:t>
          </a:r>
        </a:p>
      </dgm:t>
    </dgm:pt>
    <dgm:pt modelId="{BE14EC2E-0CDF-445D-BDE8-B56317B0724A}" type="parTrans" cxnId="{CAD5F21B-A3D0-4FD8-9FAB-80C8DED2B25A}">
      <dgm:prSet/>
      <dgm:spPr/>
      <dgm:t>
        <a:bodyPr/>
        <a:lstStyle/>
        <a:p>
          <a:endParaRPr lang="en-US"/>
        </a:p>
      </dgm:t>
    </dgm:pt>
    <dgm:pt modelId="{119CEA12-3F5A-4A60-827A-A64ADC0760D3}" type="sibTrans" cxnId="{CAD5F21B-A3D0-4FD8-9FAB-80C8DED2B25A}">
      <dgm:prSet/>
      <dgm:spPr/>
      <dgm:t>
        <a:bodyPr/>
        <a:lstStyle/>
        <a:p>
          <a:endParaRPr lang="en-US"/>
        </a:p>
      </dgm:t>
    </dgm:pt>
    <dgm:pt modelId="{6F33C461-F3D5-4859-9FF6-0B511F11BA41}">
      <dgm:prSet/>
      <dgm:spPr/>
      <dgm:t>
        <a:bodyPr/>
        <a:lstStyle/>
        <a:p>
          <a:r>
            <a:rPr lang="en-US"/>
            <a:t>VRS/VRS:SO</a:t>
          </a:r>
        </a:p>
      </dgm:t>
    </dgm:pt>
    <dgm:pt modelId="{5EFBF667-ECE6-4C1E-BD4C-CB3CD38A966D}" type="parTrans" cxnId="{5B5BC4D1-16A9-4D1B-BDE4-41072428C28F}">
      <dgm:prSet/>
      <dgm:spPr/>
      <dgm:t>
        <a:bodyPr/>
        <a:lstStyle/>
        <a:p>
          <a:endParaRPr lang="en-US"/>
        </a:p>
      </dgm:t>
    </dgm:pt>
    <dgm:pt modelId="{EF11D354-B354-4518-8D5F-4A429FC39955}" type="sibTrans" cxnId="{5B5BC4D1-16A9-4D1B-BDE4-41072428C28F}">
      <dgm:prSet/>
      <dgm:spPr/>
      <dgm:t>
        <a:bodyPr/>
        <a:lstStyle/>
        <a:p>
          <a:endParaRPr lang="en-US"/>
        </a:p>
      </dgm:t>
    </dgm:pt>
    <dgm:pt modelId="{AF878230-1B14-4351-9922-6FE3EF201E1C}">
      <dgm:prSet/>
      <dgm:spPr/>
      <dgm:t>
        <a:bodyPr/>
        <a:lstStyle/>
        <a:p>
          <a:r>
            <a:rPr lang="en-US"/>
            <a:t>HCR-20/PCL-R</a:t>
          </a:r>
        </a:p>
      </dgm:t>
    </dgm:pt>
    <dgm:pt modelId="{8C20A891-9D7B-43FC-9065-F3674A3C6582}" type="parTrans" cxnId="{9E96B356-5D8A-4DE6-A1E3-18C0969B1496}">
      <dgm:prSet/>
      <dgm:spPr/>
      <dgm:t>
        <a:bodyPr/>
        <a:lstStyle/>
        <a:p>
          <a:endParaRPr lang="en-US"/>
        </a:p>
      </dgm:t>
    </dgm:pt>
    <dgm:pt modelId="{71F905C9-ADB9-4A12-8818-170A8D856DFE}" type="sibTrans" cxnId="{9E96B356-5D8A-4DE6-A1E3-18C0969B1496}">
      <dgm:prSet/>
      <dgm:spPr/>
      <dgm:t>
        <a:bodyPr/>
        <a:lstStyle/>
        <a:p>
          <a:endParaRPr lang="en-US"/>
        </a:p>
      </dgm:t>
    </dgm:pt>
    <dgm:pt modelId="{291990BF-6757-48A6-927C-D594E0E5EEBF}">
      <dgm:prSet/>
      <dgm:spPr/>
      <dgm:t>
        <a:bodyPr/>
        <a:lstStyle/>
        <a:p>
          <a:r>
            <a:rPr lang="en-US" b="1"/>
            <a:t>Malingering</a:t>
          </a:r>
          <a:endParaRPr lang="en-US"/>
        </a:p>
      </dgm:t>
    </dgm:pt>
    <dgm:pt modelId="{69F6E711-CA80-407C-8857-D91EC6A11DE5}" type="parTrans" cxnId="{9C08DAAA-8EF9-41B3-BF60-4028AE2CFFF9}">
      <dgm:prSet/>
      <dgm:spPr/>
      <dgm:t>
        <a:bodyPr/>
        <a:lstStyle/>
        <a:p>
          <a:endParaRPr lang="en-US"/>
        </a:p>
      </dgm:t>
    </dgm:pt>
    <dgm:pt modelId="{22513BD1-BA19-4854-924D-1FE93994F41B}" type="sibTrans" cxnId="{9C08DAAA-8EF9-41B3-BF60-4028AE2CFFF9}">
      <dgm:prSet/>
      <dgm:spPr/>
      <dgm:t>
        <a:bodyPr/>
        <a:lstStyle/>
        <a:p>
          <a:endParaRPr lang="en-US"/>
        </a:p>
      </dgm:t>
    </dgm:pt>
    <dgm:pt modelId="{50C68F51-7650-4FE0-9639-609CD3E0D812}">
      <dgm:prSet/>
      <dgm:spPr/>
      <dgm:t>
        <a:bodyPr/>
        <a:lstStyle/>
        <a:p>
          <a:r>
            <a:rPr lang="en-US"/>
            <a:t>VIP</a:t>
          </a:r>
        </a:p>
      </dgm:t>
    </dgm:pt>
    <dgm:pt modelId="{62A97B0F-FDF7-4606-979D-FA44330C70E0}" type="parTrans" cxnId="{77DED728-9EAE-4FCA-B09B-F34DE5B19FC2}">
      <dgm:prSet/>
      <dgm:spPr/>
      <dgm:t>
        <a:bodyPr/>
        <a:lstStyle/>
        <a:p>
          <a:endParaRPr lang="en-US"/>
        </a:p>
      </dgm:t>
    </dgm:pt>
    <dgm:pt modelId="{00601F2D-CF40-41FD-87D5-5402180D34AD}" type="sibTrans" cxnId="{77DED728-9EAE-4FCA-B09B-F34DE5B19FC2}">
      <dgm:prSet/>
      <dgm:spPr/>
      <dgm:t>
        <a:bodyPr/>
        <a:lstStyle/>
        <a:p>
          <a:endParaRPr lang="en-US"/>
        </a:p>
      </dgm:t>
    </dgm:pt>
    <dgm:pt modelId="{5E9A7FE6-9A68-4DFB-8ECE-0ACD9FF07FF9}">
      <dgm:prSet/>
      <dgm:spPr/>
      <dgm:t>
        <a:bodyPr/>
        <a:lstStyle/>
        <a:p>
          <a:r>
            <a:rPr lang="en-US"/>
            <a:t>TOMM</a:t>
          </a:r>
        </a:p>
      </dgm:t>
    </dgm:pt>
    <dgm:pt modelId="{C909B2FE-1994-4CE1-A409-2E736ACF4DD0}" type="parTrans" cxnId="{0EE29DB8-D849-4A74-A29E-368C20137789}">
      <dgm:prSet/>
      <dgm:spPr/>
      <dgm:t>
        <a:bodyPr/>
        <a:lstStyle/>
        <a:p>
          <a:endParaRPr lang="en-US"/>
        </a:p>
      </dgm:t>
    </dgm:pt>
    <dgm:pt modelId="{4E1FA54B-16B8-4F9D-B878-ABD65DEC287E}" type="sibTrans" cxnId="{0EE29DB8-D849-4A74-A29E-368C20137789}">
      <dgm:prSet/>
      <dgm:spPr/>
      <dgm:t>
        <a:bodyPr/>
        <a:lstStyle/>
        <a:p>
          <a:endParaRPr lang="en-US"/>
        </a:p>
      </dgm:t>
    </dgm:pt>
    <dgm:pt modelId="{A425ADB4-A140-43CC-83E1-B16EB1A34A28}" type="pres">
      <dgm:prSet presAssocID="{C739EF6C-1751-4218-9584-EFB49D45A275}" presName="Name0" presStyleCnt="0">
        <dgm:presLayoutVars>
          <dgm:chPref val="3"/>
          <dgm:dir/>
          <dgm:animLvl val="lvl"/>
          <dgm:resizeHandles/>
        </dgm:presLayoutVars>
      </dgm:prSet>
      <dgm:spPr/>
    </dgm:pt>
    <dgm:pt modelId="{76D964D4-EB0D-48AE-8DD0-45A32DA93C74}" type="pres">
      <dgm:prSet presAssocID="{BA01C661-D1A6-48EC-B235-6D8268975B67}" presName="horFlow" presStyleCnt="0"/>
      <dgm:spPr/>
    </dgm:pt>
    <dgm:pt modelId="{351E4132-B32D-41A9-AD08-C053347EE531}" type="pres">
      <dgm:prSet presAssocID="{BA01C661-D1A6-48EC-B235-6D8268975B67}" presName="bigChev" presStyleLbl="node1" presStyleIdx="0" presStyleCnt="3"/>
      <dgm:spPr/>
    </dgm:pt>
    <dgm:pt modelId="{AB282EA5-1931-4575-98BC-009191DF5696}" type="pres">
      <dgm:prSet presAssocID="{E3ACBCF4-F26A-4987-9BAC-25C000EC395D}" presName="parTrans" presStyleCnt="0"/>
      <dgm:spPr/>
    </dgm:pt>
    <dgm:pt modelId="{26231FAB-4AA1-4294-AF70-BD16FDCC7B32}" type="pres">
      <dgm:prSet presAssocID="{F7F590B8-647D-41D0-9DD2-6C437CEFE5AE}" presName="node" presStyleLbl="alignAccFollowNode1" presStyleIdx="0" presStyleCnt="7">
        <dgm:presLayoutVars>
          <dgm:bulletEnabled val="1"/>
        </dgm:presLayoutVars>
      </dgm:prSet>
      <dgm:spPr/>
    </dgm:pt>
    <dgm:pt modelId="{9CCD07B0-ACAA-40FC-8C6F-080DC6C25171}" type="pres">
      <dgm:prSet presAssocID="{91573346-B736-4FD3-B30B-7D37891EB6AE}" presName="sibTrans" presStyleCnt="0"/>
      <dgm:spPr/>
    </dgm:pt>
    <dgm:pt modelId="{69382317-EA45-41EA-94DD-BD49A335B1AF}" type="pres">
      <dgm:prSet presAssocID="{CBA7BA0E-5EC9-4A11-8BFF-DEA1430D4C87}" presName="node" presStyleLbl="alignAccFollowNode1" presStyleIdx="1" presStyleCnt="7">
        <dgm:presLayoutVars>
          <dgm:bulletEnabled val="1"/>
        </dgm:presLayoutVars>
      </dgm:prSet>
      <dgm:spPr/>
    </dgm:pt>
    <dgm:pt modelId="{257644D2-42BE-4448-ADC3-B7396FF47415}" type="pres">
      <dgm:prSet presAssocID="{BA01C661-D1A6-48EC-B235-6D8268975B67}" presName="vSp" presStyleCnt="0"/>
      <dgm:spPr/>
    </dgm:pt>
    <dgm:pt modelId="{A8D11DBC-80CA-46E2-9E58-BAF81643A3EA}" type="pres">
      <dgm:prSet presAssocID="{BCCAF0A8-05DF-4411-8426-7ED6545D1E50}" presName="horFlow" presStyleCnt="0"/>
      <dgm:spPr/>
    </dgm:pt>
    <dgm:pt modelId="{88B4A3E1-427A-424A-AEC3-BFB16D223A34}" type="pres">
      <dgm:prSet presAssocID="{BCCAF0A8-05DF-4411-8426-7ED6545D1E50}" presName="bigChev" presStyleLbl="node1" presStyleIdx="1" presStyleCnt="3"/>
      <dgm:spPr/>
    </dgm:pt>
    <dgm:pt modelId="{BE0A1C35-C72A-4610-A8FB-24EAF7DF19BE}" type="pres">
      <dgm:prSet presAssocID="{BE14EC2E-0CDF-445D-BDE8-B56317B0724A}" presName="parTrans" presStyleCnt="0"/>
      <dgm:spPr/>
    </dgm:pt>
    <dgm:pt modelId="{65EB3923-C1F8-4B14-B13E-226BFA870168}" type="pres">
      <dgm:prSet presAssocID="{67F9139A-EEF6-4446-8A11-9D17C37744DF}" presName="node" presStyleLbl="alignAccFollowNode1" presStyleIdx="2" presStyleCnt="7">
        <dgm:presLayoutVars>
          <dgm:bulletEnabled val="1"/>
        </dgm:presLayoutVars>
      </dgm:prSet>
      <dgm:spPr/>
    </dgm:pt>
    <dgm:pt modelId="{0BD6A5D2-A30F-4546-A727-36E47C52D18C}" type="pres">
      <dgm:prSet presAssocID="{119CEA12-3F5A-4A60-827A-A64ADC0760D3}" presName="sibTrans" presStyleCnt="0"/>
      <dgm:spPr/>
    </dgm:pt>
    <dgm:pt modelId="{67339C0D-3B43-4B63-B9B2-3CB0841162F3}" type="pres">
      <dgm:prSet presAssocID="{6F33C461-F3D5-4859-9FF6-0B511F11BA41}" presName="node" presStyleLbl="alignAccFollowNode1" presStyleIdx="3" presStyleCnt="7">
        <dgm:presLayoutVars>
          <dgm:bulletEnabled val="1"/>
        </dgm:presLayoutVars>
      </dgm:prSet>
      <dgm:spPr/>
    </dgm:pt>
    <dgm:pt modelId="{E1B8DAF4-827B-4E5F-95F0-817EDE3F8489}" type="pres">
      <dgm:prSet presAssocID="{EF11D354-B354-4518-8D5F-4A429FC39955}" presName="sibTrans" presStyleCnt="0"/>
      <dgm:spPr/>
    </dgm:pt>
    <dgm:pt modelId="{24C12D24-53D6-42F0-831A-16D9E000475A}" type="pres">
      <dgm:prSet presAssocID="{AF878230-1B14-4351-9922-6FE3EF201E1C}" presName="node" presStyleLbl="alignAccFollowNode1" presStyleIdx="4" presStyleCnt="7">
        <dgm:presLayoutVars>
          <dgm:bulletEnabled val="1"/>
        </dgm:presLayoutVars>
      </dgm:prSet>
      <dgm:spPr/>
    </dgm:pt>
    <dgm:pt modelId="{FA9A2465-7890-460E-9033-64A0276B1C64}" type="pres">
      <dgm:prSet presAssocID="{BCCAF0A8-05DF-4411-8426-7ED6545D1E50}" presName="vSp" presStyleCnt="0"/>
      <dgm:spPr/>
    </dgm:pt>
    <dgm:pt modelId="{0F6B353D-896D-4796-97E3-05E0418B3B9B}" type="pres">
      <dgm:prSet presAssocID="{291990BF-6757-48A6-927C-D594E0E5EEBF}" presName="horFlow" presStyleCnt="0"/>
      <dgm:spPr/>
    </dgm:pt>
    <dgm:pt modelId="{49A4FC43-AEB2-4724-8C61-BEFFD05B2DA6}" type="pres">
      <dgm:prSet presAssocID="{291990BF-6757-48A6-927C-D594E0E5EEBF}" presName="bigChev" presStyleLbl="node1" presStyleIdx="2" presStyleCnt="3"/>
      <dgm:spPr/>
    </dgm:pt>
    <dgm:pt modelId="{6AD22643-4EB7-4132-AA10-34399925798B}" type="pres">
      <dgm:prSet presAssocID="{62A97B0F-FDF7-4606-979D-FA44330C70E0}" presName="parTrans" presStyleCnt="0"/>
      <dgm:spPr/>
    </dgm:pt>
    <dgm:pt modelId="{318AE111-CF12-40D1-A614-C7812578A1B4}" type="pres">
      <dgm:prSet presAssocID="{50C68F51-7650-4FE0-9639-609CD3E0D812}" presName="node" presStyleLbl="alignAccFollowNode1" presStyleIdx="5" presStyleCnt="7">
        <dgm:presLayoutVars>
          <dgm:bulletEnabled val="1"/>
        </dgm:presLayoutVars>
      </dgm:prSet>
      <dgm:spPr/>
    </dgm:pt>
    <dgm:pt modelId="{D9D1F5A2-57C9-44AC-9B16-6B18E124442B}" type="pres">
      <dgm:prSet presAssocID="{00601F2D-CF40-41FD-87D5-5402180D34AD}" presName="sibTrans" presStyleCnt="0"/>
      <dgm:spPr/>
    </dgm:pt>
    <dgm:pt modelId="{2FD313FA-1061-4B03-B074-9D2F9C11CBCA}" type="pres">
      <dgm:prSet presAssocID="{5E9A7FE6-9A68-4DFB-8ECE-0ACD9FF07FF9}" presName="node" presStyleLbl="alignAccFollowNode1" presStyleIdx="6" presStyleCnt="7">
        <dgm:presLayoutVars>
          <dgm:bulletEnabled val="1"/>
        </dgm:presLayoutVars>
      </dgm:prSet>
      <dgm:spPr/>
    </dgm:pt>
  </dgm:ptLst>
  <dgm:cxnLst>
    <dgm:cxn modelId="{284FE904-732F-4221-8DB4-1501CD8DB2F9}" srcId="{C739EF6C-1751-4218-9584-EFB49D45A275}" destId="{BA01C661-D1A6-48EC-B235-6D8268975B67}" srcOrd="0" destOrd="0" parTransId="{B0852750-84EB-4932-948C-45DB47F38E9F}" sibTransId="{27ADA364-6A5B-4715-A075-DDE0A5AC9E8F}"/>
    <dgm:cxn modelId="{21D40907-60B7-4FB9-9339-5D7A04F2702D}" type="presOf" srcId="{50C68F51-7650-4FE0-9639-609CD3E0D812}" destId="{318AE111-CF12-40D1-A614-C7812578A1B4}" srcOrd="0" destOrd="0" presId="urn:microsoft.com/office/officeart/2005/8/layout/lProcess3"/>
    <dgm:cxn modelId="{EC1DFC19-3A23-4FED-BBF0-BEB51F1D1FD1}" type="presOf" srcId="{CBA7BA0E-5EC9-4A11-8BFF-DEA1430D4C87}" destId="{69382317-EA45-41EA-94DD-BD49A335B1AF}" srcOrd="0" destOrd="0" presId="urn:microsoft.com/office/officeart/2005/8/layout/lProcess3"/>
    <dgm:cxn modelId="{CAD5F21B-A3D0-4FD8-9FAB-80C8DED2B25A}" srcId="{BCCAF0A8-05DF-4411-8426-7ED6545D1E50}" destId="{67F9139A-EEF6-4446-8A11-9D17C37744DF}" srcOrd="0" destOrd="0" parTransId="{BE14EC2E-0CDF-445D-BDE8-B56317B0724A}" sibTransId="{119CEA12-3F5A-4A60-827A-A64ADC0760D3}"/>
    <dgm:cxn modelId="{77DED728-9EAE-4FCA-B09B-F34DE5B19FC2}" srcId="{291990BF-6757-48A6-927C-D594E0E5EEBF}" destId="{50C68F51-7650-4FE0-9639-609CD3E0D812}" srcOrd="0" destOrd="0" parTransId="{62A97B0F-FDF7-4606-979D-FA44330C70E0}" sibTransId="{00601F2D-CF40-41FD-87D5-5402180D34AD}"/>
    <dgm:cxn modelId="{6D5C7240-FDE6-4B5E-8120-7EF6DBACBC4F}" type="presOf" srcId="{291990BF-6757-48A6-927C-D594E0E5EEBF}" destId="{49A4FC43-AEB2-4724-8C61-BEFFD05B2DA6}" srcOrd="0" destOrd="0" presId="urn:microsoft.com/office/officeart/2005/8/layout/lProcess3"/>
    <dgm:cxn modelId="{9E96B356-5D8A-4DE6-A1E3-18C0969B1496}" srcId="{BCCAF0A8-05DF-4411-8426-7ED6545D1E50}" destId="{AF878230-1B14-4351-9922-6FE3EF201E1C}" srcOrd="2" destOrd="0" parTransId="{8C20A891-9D7B-43FC-9065-F3674A3C6582}" sibTransId="{71F905C9-ADB9-4A12-8818-170A8D856DFE}"/>
    <dgm:cxn modelId="{B98A2678-45DB-438D-8E4F-241FCB2DD43E}" srcId="{BA01C661-D1A6-48EC-B235-6D8268975B67}" destId="{F7F590B8-647D-41D0-9DD2-6C437CEFE5AE}" srcOrd="0" destOrd="0" parTransId="{E3ACBCF4-F26A-4987-9BAC-25C000EC395D}" sibTransId="{91573346-B736-4FD3-B30B-7D37891EB6AE}"/>
    <dgm:cxn modelId="{5B2AD989-E4E4-4FFE-97E4-8EC12F19D537}" type="presOf" srcId="{AF878230-1B14-4351-9922-6FE3EF201E1C}" destId="{24C12D24-53D6-42F0-831A-16D9E000475A}" srcOrd="0" destOrd="0" presId="urn:microsoft.com/office/officeart/2005/8/layout/lProcess3"/>
    <dgm:cxn modelId="{EE5C4D9A-E7DE-44E7-8669-71DE7B0BFC60}" type="presOf" srcId="{F7F590B8-647D-41D0-9DD2-6C437CEFE5AE}" destId="{26231FAB-4AA1-4294-AF70-BD16FDCC7B32}" srcOrd="0" destOrd="0" presId="urn:microsoft.com/office/officeart/2005/8/layout/lProcess3"/>
    <dgm:cxn modelId="{9C08DAAA-8EF9-41B3-BF60-4028AE2CFFF9}" srcId="{C739EF6C-1751-4218-9584-EFB49D45A275}" destId="{291990BF-6757-48A6-927C-D594E0E5EEBF}" srcOrd="2" destOrd="0" parTransId="{69F6E711-CA80-407C-8857-D91EC6A11DE5}" sibTransId="{22513BD1-BA19-4854-924D-1FE93994F41B}"/>
    <dgm:cxn modelId="{347340B8-6008-4EFE-9F5F-5B6D8EA9F64F}" type="presOf" srcId="{BCCAF0A8-05DF-4411-8426-7ED6545D1E50}" destId="{88B4A3E1-427A-424A-AEC3-BFB16D223A34}" srcOrd="0" destOrd="0" presId="urn:microsoft.com/office/officeart/2005/8/layout/lProcess3"/>
    <dgm:cxn modelId="{0EE29DB8-D849-4A74-A29E-368C20137789}" srcId="{291990BF-6757-48A6-927C-D594E0E5EEBF}" destId="{5E9A7FE6-9A68-4DFB-8ECE-0ACD9FF07FF9}" srcOrd="1" destOrd="0" parTransId="{C909B2FE-1994-4CE1-A409-2E736ACF4DD0}" sibTransId="{4E1FA54B-16B8-4F9D-B878-ABD65DEC287E}"/>
    <dgm:cxn modelId="{79F786C9-AE26-4650-AADE-A4A0D103E775}" type="presOf" srcId="{BA01C661-D1A6-48EC-B235-6D8268975B67}" destId="{351E4132-B32D-41A9-AD08-C053347EE531}" srcOrd="0" destOrd="0" presId="urn:microsoft.com/office/officeart/2005/8/layout/lProcess3"/>
    <dgm:cxn modelId="{5B5BC4D1-16A9-4D1B-BDE4-41072428C28F}" srcId="{BCCAF0A8-05DF-4411-8426-7ED6545D1E50}" destId="{6F33C461-F3D5-4859-9FF6-0B511F11BA41}" srcOrd="1" destOrd="0" parTransId="{5EFBF667-ECE6-4C1E-BD4C-CB3CD38A966D}" sibTransId="{EF11D354-B354-4518-8D5F-4A429FC39955}"/>
    <dgm:cxn modelId="{E606D5D3-A4E0-414A-B808-413DA3057411}" type="presOf" srcId="{67F9139A-EEF6-4446-8A11-9D17C37744DF}" destId="{65EB3923-C1F8-4B14-B13E-226BFA870168}" srcOrd="0" destOrd="0" presId="urn:microsoft.com/office/officeart/2005/8/layout/lProcess3"/>
    <dgm:cxn modelId="{B59321DA-56B7-42DE-B90B-28A46B0667FB}" srcId="{C739EF6C-1751-4218-9584-EFB49D45A275}" destId="{BCCAF0A8-05DF-4411-8426-7ED6545D1E50}" srcOrd="1" destOrd="0" parTransId="{33E0D49B-C1A2-4B50-A7EE-7534C10D1B78}" sibTransId="{B82BCCF8-5800-44A6-B3F3-EBCA4298D066}"/>
    <dgm:cxn modelId="{6D0829ED-8AFE-4A62-98DA-018DA804A923}" srcId="{BA01C661-D1A6-48EC-B235-6D8268975B67}" destId="{CBA7BA0E-5EC9-4A11-8BFF-DEA1430D4C87}" srcOrd="1" destOrd="0" parTransId="{1DFA0307-BA58-40CD-ADE2-DE14A7F63EF0}" sibTransId="{BDEB3255-0033-4747-BA97-C7E399DE2F47}"/>
    <dgm:cxn modelId="{FD07EFEF-EBCB-4A1D-A60B-6F6A1740A393}" type="presOf" srcId="{6F33C461-F3D5-4859-9FF6-0B511F11BA41}" destId="{67339C0D-3B43-4B63-B9B2-3CB0841162F3}" srcOrd="0" destOrd="0" presId="urn:microsoft.com/office/officeart/2005/8/layout/lProcess3"/>
    <dgm:cxn modelId="{E05F86F1-0B40-4F70-A862-C939D651354E}" type="presOf" srcId="{C739EF6C-1751-4218-9584-EFB49D45A275}" destId="{A425ADB4-A140-43CC-83E1-B16EB1A34A28}" srcOrd="0" destOrd="0" presId="urn:microsoft.com/office/officeart/2005/8/layout/lProcess3"/>
    <dgm:cxn modelId="{64DDE5F8-50BC-4BE7-B27E-A998212ABC8D}" type="presOf" srcId="{5E9A7FE6-9A68-4DFB-8ECE-0ACD9FF07FF9}" destId="{2FD313FA-1061-4B03-B074-9D2F9C11CBCA}" srcOrd="0" destOrd="0" presId="urn:microsoft.com/office/officeart/2005/8/layout/lProcess3"/>
    <dgm:cxn modelId="{DAC98387-AD37-4385-A617-331D4C655BED}" type="presParOf" srcId="{A425ADB4-A140-43CC-83E1-B16EB1A34A28}" destId="{76D964D4-EB0D-48AE-8DD0-45A32DA93C74}" srcOrd="0" destOrd="0" presId="urn:microsoft.com/office/officeart/2005/8/layout/lProcess3"/>
    <dgm:cxn modelId="{EF3E5800-E808-43A1-B2D9-EA6140EAFF22}" type="presParOf" srcId="{76D964D4-EB0D-48AE-8DD0-45A32DA93C74}" destId="{351E4132-B32D-41A9-AD08-C053347EE531}" srcOrd="0" destOrd="0" presId="urn:microsoft.com/office/officeart/2005/8/layout/lProcess3"/>
    <dgm:cxn modelId="{B298F887-9F81-44B5-900B-1BEEB018A5F0}" type="presParOf" srcId="{76D964D4-EB0D-48AE-8DD0-45A32DA93C74}" destId="{AB282EA5-1931-4575-98BC-009191DF5696}" srcOrd="1" destOrd="0" presId="urn:microsoft.com/office/officeart/2005/8/layout/lProcess3"/>
    <dgm:cxn modelId="{05D9F684-1A3D-4761-8C66-6D0854939B3C}" type="presParOf" srcId="{76D964D4-EB0D-48AE-8DD0-45A32DA93C74}" destId="{26231FAB-4AA1-4294-AF70-BD16FDCC7B32}" srcOrd="2" destOrd="0" presId="urn:microsoft.com/office/officeart/2005/8/layout/lProcess3"/>
    <dgm:cxn modelId="{EE7A8044-B7DA-4370-87C9-66DA699AA0E0}" type="presParOf" srcId="{76D964D4-EB0D-48AE-8DD0-45A32DA93C74}" destId="{9CCD07B0-ACAA-40FC-8C6F-080DC6C25171}" srcOrd="3" destOrd="0" presId="urn:microsoft.com/office/officeart/2005/8/layout/lProcess3"/>
    <dgm:cxn modelId="{9070EFCF-B6BE-478B-AB13-3C5998EF54B6}" type="presParOf" srcId="{76D964D4-EB0D-48AE-8DD0-45A32DA93C74}" destId="{69382317-EA45-41EA-94DD-BD49A335B1AF}" srcOrd="4" destOrd="0" presId="urn:microsoft.com/office/officeart/2005/8/layout/lProcess3"/>
    <dgm:cxn modelId="{DAC5D750-2710-404A-B99E-EBAF62C4AD58}" type="presParOf" srcId="{A425ADB4-A140-43CC-83E1-B16EB1A34A28}" destId="{257644D2-42BE-4448-ADC3-B7396FF47415}" srcOrd="1" destOrd="0" presId="urn:microsoft.com/office/officeart/2005/8/layout/lProcess3"/>
    <dgm:cxn modelId="{C2066651-B1CA-4B53-81A0-768CCEC81406}" type="presParOf" srcId="{A425ADB4-A140-43CC-83E1-B16EB1A34A28}" destId="{A8D11DBC-80CA-46E2-9E58-BAF81643A3EA}" srcOrd="2" destOrd="0" presId="urn:microsoft.com/office/officeart/2005/8/layout/lProcess3"/>
    <dgm:cxn modelId="{292CE033-0721-442D-94C2-22E0ED89806F}" type="presParOf" srcId="{A8D11DBC-80CA-46E2-9E58-BAF81643A3EA}" destId="{88B4A3E1-427A-424A-AEC3-BFB16D223A34}" srcOrd="0" destOrd="0" presId="urn:microsoft.com/office/officeart/2005/8/layout/lProcess3"/>
    <dgm:cxn modelId="{79695B52-E78D-4CB2-8DEA-15B0AEBC3E47}" type="presParOf" srcId="{A8D11DBC-80CA-46E2-9E58-BAF81643A3EA}" destId="{BE0A1C35-C72A-4610-A8FB-24EAF7DF19BE}" srcOrd="1" destOrd="0" presId="urn:microsoft.com/office/officeart/2005/8/layout/lProcess3"/>
    <dgm:cxn modelId="{6A69C894-F94E-40CA-96B5-B18E69103CA6}" type="presParOf" srcId="{A8D11DBC-80CA-46E2-9E58-BAF81643A3EA}" destId="{65EB3923-C1F8-4B14-B13E-226BFA870168}" srcOrd="2" destOrd="0" presId="urn:microsoft.com/office/officeart/2005/8/layout/lProcess3"/>
    <dgm:cxn modelId="{C3D231D4-C9CD-463C-904F-415D45FDAF5F}" type="presParOf" srcId="{A8D11DBC-80CA-46E2-9E58-BAF81643A3EA}" destId="{0BD6A5D2-A30F-4546-A727-36E47C52D18C}" srcOrd="3" destOrd="0" presId="urn:microsoft.com/office/officeart/2005/8/layout/lProcess3"/>
    <dgm:cxn modelId="{661F6203-84F9-4F48-88E5-CBD2FF505654}" type="presParOf" srcId="{A8D11DBC-80CA-46E2-9E58-BAF81643A3EA}" destId="{67339C0D-3B43-4B63-B9B2-3CB0841162F3}" srcOrd="4" destOrd="0" presId="urn:microsoft.com/office/officeart/2005/8/layout/lProcess3"/>
    <dgm:cxn modelId="{B3E356C9-88B0-4BED-B237-74A6D1834A06}" type="presParOf" srcId="{A8D11DBC-80CA-46E2-9E58-BAF81643A3EA}" destId="{E1B8DAF4-827B-4E5F-95F0-817EDE3F8489}" srcOrd="5" destOrd="0" presId="urn:microsoft.com/office/officeart/2005/8/layout/lProcess3"/>
    <dgm:cxn modelId="{64AE9323-5CC1-4453-8CC2-7699F9B1067D}" type="presParOf" srcId="{A8D11DBC-80CA-46E2-9E58-BAF81643A3EA}" destId="{24C12D24-53D6-42F0-831A-16D9E000475A}" srcOrd="6" destOrd="0" presId="urn:microsoft.com/office/officeart/2005/8/layout/lProcess3"/>
    <dgm:cxn modelId="{AF35BA87-581B-4D9C-A174-464C30EE72A4}" type="presParOf" srcId="{A425ADB4-A140-43CC-83E1-B16EB1A34A28}" destId="{FA9A2465-7890-460E-9033-64A0276B1C64}" srcOrd="3" destOrd="0" presId="urn:microsoft.com/office/officeart/2005/8/layout/lProcess3"/>
    <dgm:cxn modelId="{1E7B2592-3D61-4698-BD5F-F6F2AB173D9D}" type="presParOf" srcId="{A425ADB4-A140-43CC-83E1-B16EB1A34A28}" destId="{0F6B353D-896D-4796-97E3-05E0418B3B9B}" srcOrd="4" destOrd="0" presId="urn:microsoft.com/office/officeart/2005/8/layout/lProcess3"/>
    <dgm:cxn modelId="{CBD0B4B4-232A-4D34-804E-165DFE331A44}" type="presParOf" srcId="{0F6B353D-896D-4796-97E3-05E0418B3B9B}" destId="{49A4FC43-AEB2-4724-8C61-BEFFD05B2DA6}" srcOrd="0" destOrd="0" presId="urn:microsoft.com/office/officeart/2005/8/layout/lProcess3"/>
    <dgm:cxn modelId="{1CDAF136-5574-41A6-9B9C-897264993336}" type="presParOf" srcId="{0F6B353D-896D-4796-97E3-05E0418B3B9B}" destId="{6AD22643-4EB7-4132-AA10-34399925798B}" srcOrd="1" destOrd="0" presId="urn:microsoft.com/office/officeart/2005/8/layout/lProcess3"/>
    <dgm:cxn modelId="{EB45F47E-1AAF-4C8E-97E3-0D374EDC9805}" type="presParOf" srcId="{0F6B353D-896D-4796-97E3-05E0418B3B9B}" destId="{318AE111-CF12-40D1-A614-C7812578A1B4}" srcOrd="2" destOrd="0" presId="urn:microsoft.com/office/officeart/2005/8/layout/lProcess3"/>
    <dgm:cxn modelId="{2B45745C-9D04-492D-8D99-66F9E37A52D8}" type="presParOf" srcId="{0F6B353D-896D-4796-97E3-05E0418B3B9B}" destId="{D9D1F5A2-57C9-44AC-9B16-6B18E124442B}" srcOrd="3" destOrd="0" presId="urn:microsoft.com/office/officeart/2005/8/layout/lProcess3"/>
    <dgm:cxn modelId="{2F5CF724-E48C-4A84-AB40-1EFC8F540189}" type="presParOf" srcId="{0F6B353D-896D-4796-97E3-05E0418B3B9B}" destId="{2FD313FA-1061-4B03-B074-9D2F9C11CBCA}"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21EDAB4-6C1A-45FD-924F-5A207C8F38C0}" type="doc">
      <dgm:prSet loTypeId="urn:microsoft.com/office/officeart/2005/8/layout/process4" loCatId="list" qsTypeId="urn:microsoft.com/office/officeart/2005/8/quickstyle/simple1" qsCatId="simple" csTypeId="urn:microsoft.com/office/officeart/2005/8/colors/accent1_2" csCatId="accent1"/>
      <dgm:spPr/>
      <dgm:t>
        <a:bodyPr/>
        <a:lstStyle/>
        <a:p>
          <a:endParaRPr lang="en-US"/>
        </a:p>
      </dgm:t>
    </dgm:pt>
    <dgm:pt modelId="{652BA82A-A2EA-4484-AF1A-B7C6246BF90E}">
      <dgm:prSet/>
      <dgm:spPr/>
      <dgm:t>
        <a:bodyPr/>
        <a:lstStyle/>
        <a:p>
          <a:r>
            <a:rPr lang="en-US"/>
            <a:t>Bias dilutes the science and utility of psychological sciences.</a:t>
          </a:r>
        </a:p>
      </dgm:t>
    </dgm:pt>
    <dgm:pt modelId="{903841DE-778E-4E88-BF66-DB71F48A9FD2}" type="parTrans" cxnId="{584A9755-79A2-430D-A52B-153CD1425C7B}">
      <dgm:prSet/>
      <dgm:spPr/>
      <dgm:t>
        <a:bodyPr/>
        <a:lstStyle/>
        <a:p>
          <a:endParaRPr lang="en-US"/>
        </a:p>
      </dgm:t>
    </dgm:pt>
    <dgm:pt modelId="{2215FD29-6F60-48B9-93C6-4A6BB47BB463}" type="sibTrans" cxnId="{584A9755-79A2-430D-A52B-153CD1425C7B}">
      <dgm:prSet/>
      <dgm:spPr/>
      <dgm:t>
        <a:bodyPr/>
        <a:lstStyle/>
        <a:p>
          <a:endParaRPr lang="en-US"/>
        </a:p>
      </dgm:t>
    </dgm:pt>
    <dgm:pt modelId="{C89CEA89-9A5C-4B8B-BBF5-20415E98C419}">
      <dgm:prSet/>
      <dgm:spPr/>
      <dgm:t>
        <a:bodyPr/>
        <a:lstStyle/>
        <a:p>
          <a:r>
            <a:rPr lang="en-US"/>
            <a:t>Bias influence legal outcomes and create injustice for an individual.</a:t>
          </a:r>
        </a:p>
      </dgm:t>
    </dgm:pt>
    <dgm:pt modelId="{86708923-FFAA-40C8-B022-0A73169E840E}" type="parTrans" cxnId="{868FAC76-F9ED-453F-91C1-24231E9207DE}">
      <dgm:prSet/>
      <dgm:spPr/>
      <dgm:t>
        <a:bodyPr/>
        <a:lstStyle/>
        <a:p>
          <a:endParaRPr lang="en-US"/>
        </a:p>
      </dgm:t>
    </dgm:pt>
    <dgm:pt modelId="{35B10AAA-B142-4346-999C-5E0AF88DB9B5}" type="sibTrans" cxnId="{868FAC76-F9ED-453F-91C1-24231E9207DE}">
      <dgm:prSet/>
      <dgm:spPr/>
      <dgm:t>
        <a:bodyPr/>
        <a:lstStyle/>
        <a:p>
          <a:endParaRPr lang="en-US"/>
        </a:p>
      </dgm:t>
    </dgm:pt>
    <dgm:pt modelId="{C9061FA4-5A67-440D-8665-26C890191D2F}">
      <dgm:prSet/>
      <dgm:spPr/>
      <dgm:t>
        <a:bodyPr/>
        <a:lstStyle/>
        <a:p>
          <a:r>
            <a:rPr lang="en-US"/>
            <a:t>Forensic Clinicians have a “The bias blind spot”.  (Neal &amp; Brodsky, 2016; Zapf et al, 2018).</a:t>
          </a:r>
        </a:p>
      </dgm:t>
    </dgm:pt>
    <dgm:pt modelId="{C7DD58AE-F977-494C-A6A9-72C21D6B33AB}" type="parTrans" cxnId="{6E00A52E-17CA-49CE-8AAA-C0DD89DF0B70}">
      <dgm:prSet/>
      <dgm:spPr/>
      <dgm:t>
        <a:bodyPr/>
        <a:lstStyle/>
        <a:p>
          <a:endParaRPr lang="en-US"/>
        </a:p>
      </dgm:t>
    </dgm:pt>
    <dgm:pt modelId="{F0DF546C-701D-4492-B3DC-5AB2CD32AA84}" type="sibTrans" cxnId="{6E00A52E-17CA-49CE-8AAA-C0DD89DF0B70}">
      <dgm:prSet/>
      <dgm:spPr/>
      <dgm:t>
        <a:bodyPr/>
        <a:lstStyle/>
        <a:p>
          <a:endParaRPr lang="en-US"/>
        </a:p>
      </dgm:t>
    </dgm:pt>
    <dgm:pt modelId="{8B347DE1-4128-461C-B0ED-07B85D564345}">
      <dgm:prSet/>
      <dgm:spPr/>
      <dgm:t>
        <a:bodyPr/>
        <a:lstStyle/>
        <a:p>
          <a:r>
            <a:rPr lang="en-US"/>
            <a:t>Forensic clinicians falsely believe using introspection reduces their bias.  </a:t>
          </a:r>
        </a:p>
      </dgm:t>
    </dgm:pt>
    <dgm:pt modelId="{8B3B4C8A-74BC-4A05-8DBE-99AFF2C43A75}" type="parTrans" cxnId="{4025AB6F-6D72-404B-8BF7-22328DF89E97}">
      <dgm:prSet/>
      <dgm:spPr/>
      <dgm:t>
        <a:bodyPr/>
        <a:lstStyle/>
        <a:p>
          <a:endParaRPr lang="en-US"/>
        </a:p>
      </dgm:t>
    </dgm:pt>
    <dgm:pt modelId="{76E102DB-133B-46E2-83CC-029351206759}" type="sibTrans" cxnId="{4025AB6F-6D72-404B-8BF7-22328DF89E97}">
      <dgm:prSet/>
      <dgm:spPr/>
      <dgm:t>
        <a:bodyPr/>
        <a:lstStyle/>
        <a:p>
          <a:endParaRPr lang="en-US"/>
        </a:p>
      </dgm:t>
    </dgm:pt>
    <dgm:pt modelId="{FE3FDADB-A85D-4120-9C40-7D3BB6EA920D}" type="pres">
      <dgm:prSet presAssocID="{E21EDAB4-6C1A-45FD-924F-5A207C8F38C0}" presName="Name0" presStyleCnt="0">
        <dgm:presLayoutVars>
          <dgm:dir/>
          <dgm:animLvl val="lvl"/>
          <dgm:resizeHandles val="exact"/>
        </dgm:presLayoutVars>
      </dgm:prSet>
      <dgm:spPr/>
    </dgm:pt>
    <dgm:pt modelId="{107AB5E3-FBF3-4874-A774-C376E1AED710}" type="pres">
      <dgm:prSet presAssocID="{8B347DE1-4128-461C-B0ED-07B85D564345}" presName="boxAndChildren" presStyleCnt="0"/>
      <dgm:spPr/>
    </dgm:pt>
    <dgm:pt modelId="{C986E39C-CD4C-4AA7-9953-FE85F29B554C}" type="pres">
      <dgm:prSet presAssocID="{8B347DE1-4128-461C-B0ED-07B85D564345}" presName="parentTextBox" presStyleLbl="node1" presStyleIdx="0" presStyleCnt="4"/>
      <dgm:spPr/>
    </dgm:pt>
    <dgm:pt modelId="{8D8150BD-933E-40E2-AA39-93FA10E5B43C}" type="pres">
      <dgm:prSet presAssocID="{F0DF546C-701D-4492-B3DC-5AB2CD32AA84}" presName="sp" presStyleCnt="0"/>
      <dgm:spPr/>
    </dgm:pt>
    <dgm:pt modelId="{06C8A925-3CC7-48D9-BDCC-232AB18FE101}" type="pres">
      <dgm:prSet presAssocID="{C9061FA4-5A67-440D-8665-26C890191D2F}" presName="arrowAndChildren" presStyleCnt="0"/>
      <dgm:spPr/>
    </dgm:pt>
    <dgm:pt modelId="{447271B5-EFE2-4BBA-A2A0-AA765205E926}" type="pres">
      <dgm:prSet presAssocID="{C9061FA4-5A67-440D-8665-26C890191D2F}" presName="parentTextArrow" presStyleLbl="node1" presStyleIdx="1" presStyleCnt="4"/>
      <dgm:spPr/>
    </dgm:pt>
    <dgm:pt modelId="{71687358-3B3C-4D64-9D7B-9B9C1AD5A2BA}" type="pres">
      <dgm:prSet presAssocID="{35B10AAA-B142-4346-999C-5E0AF88DB9B5}" presName="sp" presStyleCnt="0"/>
      <dgm:spPr/>
    </dgm:pt>
    <dgm:pt modelId="{DAA0DC07-E2C5-4C14-A867-B10D80AC273C}" type="pres">
      <dgm:prSet presAssocID="{C89CEA89-9A5C-4B8B-BBF5-20415E98C419}" presName="arrowAndChildren" presStyleCnt="0"/>
      <dgm:spPr/>
    </dgm:pt>
    <dgm:pt modelId="{DE0D31E4-7841-4892-9DB9-72D29983A8FD}" type="pres">
      <dgm:prSet presAssocID="{C89CEA89-9A5C-4B8B-BBF5-20415E98C419}" presName="parentTextArrow" presStyleLbl="node1" presStyleIdx="2" presStyleCnt="4"/>
      <dgm:spPr/>
    </dgm:pt>
    <dgm:pt modelId="{3E1F9BBD-667C-4B6B-84A6-9DE51C26C197}" type="pres">
      <dgm:prSet presAssocID="{2215FD29-6F60-48B9-93C6-4A6BB47BB463}" presName="sp" presStyleCnt="0"/>
      <dgm:spPr/>
    </dgm:pt>
    <dgm:pt modelId="{FBFA37AD-55C2-42AE-888F-D6603E97BBB2}" type="pres">
      <dgm:prSet presAssocID="{652BA82A-A2EA-4484-AF1A-B7C6246BF90E}" presName="arrowAndChildren" presStyleCnt="0"/>
      <dgm:spPr/>
    </dgm:pt>
    <dgm:pt modelId="{654FE822-87E3-428F-849C-0E317CFEFE19}" type="pres">
      <dgm:prSet presAssocID="{652BA82A-A2EA-4484-AF1A-B7C6246BF90E}" presName="parentTextArrow" presStyleLbl="node1" presStyleIdx="3" presStyleCnt="4"/>
      <dgm:spPr/>
    </dgm:pt>
  </dgm:ptLst>
  <dgm:cxnLst>
    <dgm:cxn modelId="{5D122924-5792-44D1-A25E-F53921C14BC0}" type="presOf" srcId="{C9061FA4-5A67-440D-8665-26C890191D2F}" destId="{447271B5-EFE2-4BBA-A2A0-AA765205E926}" srcOrd="0" destOrd="0" presId="urn:microsoft.com/office/officeart/2005/8/layout/process4"/>
    <dgm:cxn modelId="{6E00A52E-17CA-49CE-8AAA-C0DD89DF0B70}" srcId="{E21EDAB4-6C1A-45FD-924F-5A207C8F38C0}" destId="{C9061FA4-5A67-440D-8665-26C890191D2F}" srcOrd="2" destOrd="0" parTransId="{C7DD58AE-F977-494C-A6A9-72C21D6B33AB}" sibTransId="{F0DF546C-701D-4492-B3DC-5AB2CD32AA84}"/>
    <dgm:cxn modelId="{78529845-FC49-420C-9C2C-8623C0E5EC62}" type="presOf" srcId="{652BA82A-A2EA-4484-AF1A-B7C6246BF90E}" destId="{654FE822-87E3-428F-849C-0E317CFEFE19}" srcOrd="0" destOrd="0" presId="urn:microsoft.com/office/officeart/2005/8/layout/process4"/>
    <dgm:cxn modelId="{4025AB6F-6D72-404B-8BF7-22328DF89E97}" srcId="{E21EDAB4-6C1A-45FD-924F-5A207C8F38C0}" destId="{8B347DE1-4128-461C-B0ED-07B85D564345}" srcOrd="3" destOrd="0" parTransId="{8B3B4C8A-74BC-4A05-8DBE-99AFF2C43A75}" sibTransId="{76E102DB-133B-46E2-83CC-029351206759}"/>
    <dgm:cxn modelId="{584A9755-79A2-430D-A52B-153CD1425C7B}" srcId="{E21EDAB4-6C1A-45FD-924F-5A207C8F38C0}" destId="{652BA82A-A2EA-4484-AF1A-B7C6246BF90E}" srcOrd="0" destOrd="0" parTransId="{903841DE-778E-4E88-BF66-DB71F48A9FD2}" sibTransId="{2215FD29-6F60-48B9-93C6-4A6BB47BB463}"/>
    <dgm:cxn modelId="{868FAC76-F9ED-453F-91C1-24231E9207DE}" srcId="{E21EDAB4-6C1A-45FD-924F-5A207C8F38C0}" destId="{C89CEA89-9A5C-4B8B-BBF5-20415E98C419}" srcOrd="1" destOrd="0" parTransId="{86708923-FFAA-40C8-B022-0A73169E840E}" sibTransId="{35B10AAA-B142-4346-999C-5E0AF88DB9B5}"/>
    <dgm:cxn modelId="{FD9781AD-AA02-4A4D-A19F-8F7ACB078D20}" type="presOf" srcId="{E21EDAB4-6C1A-45FD-924F-5A207C8F38C0}" destId="{FE3FDADB-A85D-4120-9C40-7D3BB6EA920D}" srcOrd="0" destOrd="0" presId="urn:microsoft.com/office/officeart/2005/8/layout/process4"/>
    <dgm:cxn modelId="{4B7EAFB0-7E2A-466C-9CA2-4E5794F24FD3}" type="presOf" srcId="{C89CEA89-9A5C-4B8B-BBF5-20415E98C419}" destId="{DE0D31E4-7841-4892-9DB9-72D29983A8FD}" srcOrd="0" destOrd="0" presId="urn:microsoft.com/office/officeart/2005/8/layout/process4"/>
    <dgm:cxn modelId="{BA8506C9-B322-4FD7-82C8-FF45F1C8D24F}" type="presOf" srcId="{8B347DE1-4128-461C-B0ED-07B85D564345}" destId="{C986E39C-CD4C-4AA7-9953-FE85F29B554C}" srcOrd="0" destOrd="0" presId="urn:microsoft.com/office/officeart/2005/8/layout/process4"/>
    <dgm:cxn modelId="{9B9A48BE-B433-4F42-A673-83C4D02E486F}" type="presParOf" srcId="{FE3FDADB-A85D-4120-9C40-7D3BB6EA920D}" destId="{107AB5E3-FBF3-4874-A774-C376E1AED710}" srcOrd="0" destOrd="0" presId="urn:microsoft.com/office/officeart/2005/8/layout/process4"/>
    <dgm:cxn modelId="{FF1BDAD4-7F58-4503-9118-4C5B0BBC91DB}" type="presParOf" srcId="{107AB5E3-FBF3-4874-A774-C376E1AED710}" destId="{C986E39C-CD4C-4AA7-9953-FE85F29B554C}" srcOrd="0" destOrd="0" presId="urn:microsoft.com/office/officeart/2005/8/layout/process4"/>
    <dgm:cxn modelId="{D1826461-A518-4EE3-A133-D920A1272BFF}" type="presParOf" srcId="{FE3FDADB-A85D-4120-9C40-7D3BB6EA920D}" destId="{8D8150BD-933E-40E2-AA39-93FA10E5B43C}" srcOrd="1" destOrd="0" presId="urn:microsoft.com/office/officeart/2005/8/layout/process4"/>
    <dgm:cxn modelId="{0C291D36-A816-4FB2-977A-E750D3DB301B}" type="presParOf" srcId="{FE3FDADB-A85D-4120-9C40-7D3BB6EA920D}" destId="{06C8A925-3CC7-48D9-BDCC-232AB18FE101}" srcOrd="2" destOrd="0" presId="urn:microsoft.com/office/officeart/2005/8/layout/process4"/>
    <dgm:cxn modelId="{B0494911-E006-4E99-B4F3-656C9EE85299}" type="presParOf" srcId="{06C8A925-3CC7-48D9-BDCC-232AB18FE101}" destId="{447271B5-EFE2-4BBA-A2A0-AA765205E926}" srcOrd="0" destOrd="0" presId="urn:microsoft.com/office/officeart/2005/8/layout/process4"/>
    <dgm:cxn modelId="{9C538F53-EF70-43C6-8242-72F2F35F5B10}" type="presParOf" srcId="{FE3FDADB-A85D-4120-9C40-7D3BB6EA920D}" destId="{71687358-3B3C-4D64-9D7B-9B9C1AD5A2BA}" srcOrd="3" destOrd="0" presId="urn:microsoft.com/office/officeart/2005/8/layout/process4"/>
    <dgm:cxn modelId="{CD1A2113-CE34-499C-ABFB-6FC2BD624F53}" type="presParOf" srcId="{FE3FDADB-A85D-4120-9C40-7D3BB6EA920D}" destId="{DAA0DC07-E2C5-4C14-A867-B10D80AC273C}" srcOrd="4" destOrd="0" presId="urn:microsoft.com/office/officeart/2005/8/layout/process4"/>
    <dgm:cxn modelId="{39152E2C-768C-45BC-B39E-EEB9D2C6EB17}" type="presParOf" srcId="{DAA0DC07-E2C5-4C14-A867-B10D80AC273C}" destId="{DE0D31E4-7841-4892-9DB9-72D29983A8FD}" srcOrd="0" destOrd="0" presId="urn:microsoft.com/office/officeart/2005/8/layout/process4"/>
    <dgm:cxn modelId="{BD250A65-9D26-466A-B1FF-1DB74C462922}" type="presParOf" srcId="{FE3FDADB-A85D-4120-9C40-7D3BB6EA920D}" destId="{3E1F9BBD-667C-4B6B-84A6-9DE51C26C197}" srcOrd="5" destOrd="0" presId="urn:microsoft.com/office/officeart/2005/8/layout/process4"/>
    <dgm:cxn modelId="{D46443D9-5C16-48E5-B4DF-FBA32C2F9AFE}" type="presParOf" srcId="{FE3FDADB-A85D-4120-9C40-7D3BB6EA920D}" destId="{FBFA37AD-55C2-42AE-888F-D6603E97BBB2}" srcOrd="6" destOrd="0" presId="urn:microsoft.com/office/officeart/2005/8/layout/process4"/>
    <dgm:cxn modelId="{2EA6AF12-7FF6-4571-AE64-99C753C7227F}" type="presParOf" srcId="{FBFA37AD-55C2-42AE-888F-D6603E97BBB2}" destId="{654FE822-87E3-428F-849C-0E317CFEFE1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F5FF31D-7A23-46C2-8E76-1E0E5A47703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34AC5DB-F8A0-4A3B-A50B-40B450132C9E}">
      <dgm:prSet/>
      <dgm:spPr/>
      <dgm:t>
        <a:bodyPr/>
        <a:lstStyle/>
        <a:p>
          <a:r>
            <a:rPr lang="en-US"/>
            <a:t>Bias with the forensic clinician can be defined as anything that skews the final conclusions due to irrelevant, contextual, or personal information. Bias can be </a:t>
          </a:r>
          <a:r>
            <a:rPr lang="en-US" b="1"/>
            <a:t>implicit</a:t>
          </a:r>
          <a:r>
            <a:rPr lang="en-US"/>
            <a:t> (unaware to the examiner) or </a:t>
          </a:r>
          <a:r>
            <a:rPr lang="en-US" b="1"/>
            <a:t>explicit</a:t>
          </a:r>
          <a:r>
            <a:rPr lang="en-US"/>
            <a:t> (aware to the examiner) (Neal &amp; Grisso, 2014b). </a:t>
          </a:r>
        </a:p>
      </dgm:t>
    </dgm:pt>
    <dgm:pt modelId="{6B378547-EC37-467B-98C2-EF956BA81FB4}" type="parTrans" cxnId="{13EEBE7F-A43C-4614-883E-2E97B090D354}">
      <dgm:prSet/>
      <dgm:spPr/>
      <dgm:t>
        <a:bodyPr/>
        <a:lstStyle/>
        <a:p>
          <a:endParaRPr lang="en-US"/>
        </a:p>
      </dgm:t>
    </dgm:pt>
    <dgm:pt modelId="{8CBE9D3C-F6A6-46E4-95E3-CF0DEE597946}" type="sibTrans" cxnId="{13EEBE7F-A43C-4614-883E-2E97B090D354}">
      <dgm:prSet/>
      <dgm:spPr/>
      <dgm:t>
        <a:bodyPr/>
        <a:lstStyle/>
        <a:p>
          <a:endParaRPr lang="en-US"/>
        </a:p>
      </dgm:t>
    </dgm:pt>
    <dgm:pt modelId="{AFF8C569-5F73-4A9A-8A9E-64DFFB491C7C}">
      <dgm:prSet/>
      <dgm:spPr/>
      <dgm:t>
        <a:bodyPr/>
        <a:lstStyle/>
        <a:p>
          <a:r>
            <a:rPr lang="en-US"/>
            <a:t>Bias is both an </a:t>
          </a:r>
          <a:r>
            <a:rPr lang="en-US" b="1"/>
            <a:t>Ethical problem </a:t>
          </a:r>
          <a:r>
            <a:rPr lang="en-US"/>
            <a:t>and a matter of </a:t>
          </a:r>
          <a:r>
            <a:rPr lang="en-US" b="1"/>
            <a:t>Cognitive error</a:t>
          </a:r>
          <a:r>
            <a:rPr lang="en-US"/>
            <a:t>.</a:t>
          </a:r>
        </a:p>
      </dgm:t>
    </dgm:pt>
    <dgm:pt modelId="{C34BA3FE-E456-43CD-9996-2DA913220446}" type="parTrans" cxnId="{EB675DC5-6771-41ED-82E4-FB659B2C4E2F}">
      <dgm:prSet/>
      <dgm:spPr/>
      <dgm:t>
        <a:bodyPr/>
        <a:lstStyle/>
        <a:p>
          <a:endParaRPr lang="en-US"/>
        </a:p>
      </dgm:t>
    </dgm:pt>
    <dgm:pt modelId="{C3446A39-9A68-40F7-89BA-C4BF3CA1D9B0}" type="sibTrans" cxnId="{EB675DC5-6771-41ED-82E4-FB659B2C4E2F}">
      <dgm:prSet/>
      <dgm:spPr/>
      <dgm:t>
        <a:bodyPr/>
        <a:lstStyle/>
        <a:p>
          <a:endParaRPr lang="en-US"/>
        </a:p>
      </dgm:t>
    </dgm:pt>
    <dgm:pt modelId="{2D72EC20-368D-45E6-9027-249B4667AB97}" type="pres">
      <dgm:prSet presAssocID="{0F5FF31D-7A23-46C2-8E76-1E0E5A477035}" presName="linear" presStyleCnt="0">
        <dgm:presLayoutVars>
          <dgm:animLvl val="lvl"/>
          <dgm:resizeHandles val="exact"/>
        </dgm:presLayoutVars>
      </dgm:prSet>
      <dgm:spPr/>
    </dgm:pt>
    <dgm:pt modelId="{15D3264D-2B45-4C75-98CB-5B46C35442EF}" type="pres">
      <dgm:prSet presAssocID="{034AC5DB-F8A0-4A3B-A50B-40B450132C9E}" presName="parentText" presStyleLbl="node1" presStyleIdx="0" presStyleCnt="2">
        <dgm:presLayoutVars>
          <dgm:chMax val="0"/>
          <dgm:bulletEnabled val="1"/>
        </dgm:presLayoutVars>
      </dgm:prSet>
      <dgm:spPr/>
    </dgm:pt>
    <dgm:pt modelId="{8DCB8E3D-ADA5-48D2-A456-7D9E5A5EB291}" type="pres">
      <dgm:prSet presAssocID="{8CBE9D3C-F6A6-46E4-95E3-CF0DEE597946}" presName="spacer" presStyleCnt="0"/>
      <dgm:spPr/>
    </dgm:pt>
    <dgm:pt modelId="{3BCFFF69-7B64-4563-8958-559447DF2069}" type="pres">
      <dgm:prSet presAssocID="{AFF8C569-5F73-4A9A-8A9E-64DFFB491C7C}" presName="parentText" presStyleLbl="node1" presStyleIdx="1" presStyleCnt="2">
        <dgm:presLayoutVars>
          <dgm:chMax val="0"/>
          <dgm:bulletEnabled val="1"/>
        </dgm:presLayoutVars>
      </dgm:prSet>
      <dgm:spPr/>
    </dgm:pt>
  </dgm:ptLst>
  <dgm:cxnLst>
    <dgm:cxn modelId="{B1D33369-E4CD-47E1-9EB2-AC056D0D4771}" type="presOf" srcId="{034AC5DB-F8A0-4A3B-A50B-40B450132C9E}" destId="{15D3264D-2B45-4C75-98CB-5B46C35442EF}" srcOrd="0" destOrd="0" presId="urn:microsoft.com/office/officeart/2005/8/layout/vList2"/>
    <dgm:cxn modelId="{AEBA586C-CA0B-48CD-8732-5EAC8E0AE913}" type="presOf" srcId="{0F5FF31D-7A23-46C2-8E76-1E0E5A477035}" destId="{2D72EC20-368D-45E6-9027-249B4667AB97}" srcOrd="0" destOrd="0" presId="urn:microsoft.com/office/officeart/2005/8/layout/vList2"/>
    <dgm:cxn modelId="{774A1E79-9C5B-420E-95BF-E15AFAAF24BE}" type="presOf" srcId="{AFF8C569-5F73-4A9A-8A9E-64DFFB491C7C}" destId="{3BCFFF69-7B64-4563-8958-559447DF2069}" srcOrd="0" destOrd="0" presId="urn:microsoft.com/office/officeart/2005/8/layout/vList2"/>
    <dgm:cxn modelId="{13EEBE7F-A43C-4614-883E-2E97B090D354}" srcId="{0F5FF31D-7A23-46C2-8E76-1E0E5A477035}" destId="{034AC5DB-F8A0-4A3B-A50B-40B450132C9E}" srcOrd="0" destOrd="0" parTransId="{6B378547-EC37-467B-98C2-EF956BA81FB4}" sibTransId="{8CBE9D3C-F6A6-46E4-95E3-CF0DEE597946}"/>
    <dgm:cxn modelId="{EB675DC5-6771-41ED-82E4-FB659B2C4E2F}" srcId="{0F5FF31D-7A23-46C2-8E76-1E0E5A477035}" destId="{AFF8C569-5F73-4A9A-8A9E-64DFFB491C7C}" srcOrd="1" destOrd="0" parTransId="{C34BA3FE-E456-43CD-9996-2DA913220446}" sibTransId="{C3446A39-9A68-40F7-89BA-C4BF3CA1D9B0}"/>
    <dgm:cxn modelId="{6F68621A-DCE9-444D-9CC2-296D3C0E56D4}" type="presParOf" srcId="{2D72EC20-368D-45E6-9027-249B4667AB97}" destId="{15D3264D-2B45-4C75-98CB-5B46C35442EF}" srcOrd="0" destOrd="0" presId="urn:microsoft.com/office/officeart/2005/8/layout/vList2"/>
    <dgm:cxn modelId="{404F037B-9030-4EF8-B088-8ECF25067733}" type="presParOf" srcId="{2D72EC20-368D-45E6-9027-249B4667AB97}" destId="{8DCB8E3D-ADA5-48D2-A456-7D9E5A5EB291}" srcOrd="1" destOrd="0" presId="urn:microsoft.com/office/officeart/2005/8/layout/vList2"/>
    <dgm:cxn modelId="{4E7236F0-2E94-4603-9911-F5574066C2B7}" type="presParOf" srcId="{2D72EC20-368D-45E6-9027-249B4667AB97}" destId="{3BCFFF69-7B64-4563-8958-559447DF206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9602E87-577B-4F78-8561-A66E30E0E821}"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01D8D247-8BA2-41A1-A5AB-FD57884B2AB3}">
      <dgm:prSet/>
      <dgm:spPr/>
      <dgm:t>
        <a:bodyPr/>
        <a:lstStyle/>
        <a:p>
          <a:r>
            <a:rPr lang="en-US"/>
            <a:t>Cognitive heuristics are problem-solving short-cuts when limited information is available.  </a:t>
          </a:r>
        </a:p>
      </dgm:t>
    </dgm:pt>
    <dgm:pt modelId="{070B6034-8F17-45BF-A733-23B623FC58C0}" type="parTrans" cxnId="{2DA668FE-BF5D-476C-B406-98CB3DF4066B}">
      <dgm:prSet/>
      <dgm:spPr/>
      <dgm:t>
        <a:bodyPr/>
        <a:lstStyle/>
        <a:p>
          <a:endParaRPr lang="en-US"/>
        </a:p>
      </dgm:t>
    </dgm:pt>
    <dgm:pt modelId="{51D92BA5-561B-4D08-A3FE-F7116A292246}" type="sibTrans" cxnId="{2DA668FE-BF5D-476C-B406-98CB3DF4066B}">
      <dgm:prSet/>
      <dgm:spPr/>
      <dgm:t>
        <a:bodyPr/>
        <a:lstStyle/>
        <a:p>
          <a:endParaRPr lang="en-US"/>
        </a:p>
      </dgm:t>
    </dgm:pt>
    <dgm:pt modelId="{26CA5C21-2429-4183-B7A8-25C867C0E1FC}">
      <dgm:prSet/>
      <dgm:spPr/>
      <dgm:t>
        <a:bodyPr/>
        <a:lstStyle/>
        <a:p>
          <a:r>
            <a:rPr lang="en-US"/>
            <a:t>The works of Amos Tversky and Daniel Kahneman (1974) built the Heuristics and Bias theory that explains three principle cognitive short cuts in human decision making:  Representativeness, Availability, and Anchoring.  </a:t>
          </a:r>
        </a:p>
      </dgm:t>
    </dgm:pt>
    <dgm:pt modelId="{955693B2-DE62-4F74-BAB9-19DAD89075B3}" type="parTrans" cxnId="{947E4D68-8FB1-41E9-9CA1-94095643E3E6}">
      <dgm:prSet/>
      <dgm:spPr/>
      <dgm:t>
        <a:bodyPr/>
        <a:lstStyle/>
        <a:p>
          <a:endParaRPr lang="en-US"/>
        </a:p>
      </dgm:t>
    </dgm:pt>
    <dgm:pt modelId="{2F57F9C6-A2FE-435E-B850-B7DDE175B612}" type="sibTrans" cxnId="{947E4D68-8FB1-41E9-9CA1-94095643E3E6}">
      <dgm:prSet/>
      <dgm:spPr/>
      <dgm:t>
        <a:bodyPr/>
        <a:lstStyle/>
        <a:p>
          <a:endParaRPr lang="en-US"/>
        </a:p>
      </dgm:t>
    </dgm:pt>
    <dgm:pt modelId="{F47F0FCC-C206-4E0D-A7B1-3531FF202756}">
      <dgm:prSet/>
      <dgm:spPr/>
      <dgm:t>
        <a:bodyPr/>
        <a:lstStyle/>
        <a:p>
          <a:r>
            <a:rPr lang="en-US"/>
            <a:t>Cognitive bias is more implicit in nature (Zapf et al, 2018).</a:t>
          </a:r>
        </a:p>
      </dgm:t>
    </dgm:pt>
    <dgm:pt modelId="{D49EC890-C7A1-4984-A231-D414CC15897B}" type="parTrans" cxnId="{54ECCA54-E278-416A-83B0-26B6C85FE561}">
      <dgm:prSet/>
      <dgm:spPr/>
      <dgm:t>
        <a:bodyPr/>
        <a:lstStyle/>
        <a:p>
          <a:endParaRPr lang="en-US"/>
        </a:p>
      </dgm:t>
    </dgm:pt>
    <dgm:pt modelId="{BBB5F147-02B2-49D3-A99E-1F7F9B9D50A9}" type="sibTrans" cxnId="{54ECCA54-E278-416A-83B0-26B6C85FE561}">
      <dgm:prSet/>
      <dgm:spPr/>
      <dgm:t>
        <a:bodyPr/>
        <a:lstStyle/>
        <a:p>
          <a:endParaRPr lang="en-US"/>
        </a:p>
      </dgm:t>
    </dgm:pt>
    <dgm:pt modelId="{EE825A03-33B2-4964-AE1C-17E60F36052C}" type="pres">
      <dgm:prSet presAssocID="{F9602E87-577B-4F78-8561-A66E30E0E821}" presName="Name0" presStyleCnt="0">
        <dgm:presLayoutVars>
          <dgm:dir/>
          <dgm:animLvl val="lvl"/>
          <dgm:resizeHandles val="exact"/>
        </dgm:presLayoutVars>
      </dgm:prSet>
      <dgm:spPr/>
    </dgm:pt>
    <dgm:pt modelId="{E850A576-363F-4E8A-A78F-9FB4FED37664}" type="pres">
      <dgm:prSet presAssocID="{F47F0FCC-C206-4E0D-A7B1-3531FF202756}" presName="boxAndChildren" presStyleCnt="0"/>
      <dgm:spPr/>
    </dgm:pt>
    <dgm:pt modelId="{007C6C37-1D20-45CB-93D4-63188858A168}" type="pres">
      <dgm:prSet presAssocID="{F47F0FCC-C206-4E0D-A7B1-3531FF202756}" presName="parentTextBox" presStyleLbl="node1" presStyleIdx="0" presStyleCnt="3"/>
      <dgm:spPr/>
    </dgm:pt>
    <dgm:pt modelId="{61222878-9E86-4662-9B04-FC6B7CCEC43C}" type="pres">
      <dgm:prSet presAssocID="{2F57F9C6-A2FE-435E-B850-B7DDE175B612}" presName="sp" presStyleCnt="0"/>
      <dgm:spPr/>
    </dgm:pt>
    <dgm:pt modelId="{F6A2490C-1B2B-4D87-BF87-3E9883B87A90}" type="pres">
      <dgm:prSet presAssocID="{26CA5C21-2429-4183-B7A8-25C867C0E1FC}" presName="arrowAndChildren" presStyleCnt="0"/>
      <dgm:spPr/>
    </dgm:pt>
    <dgm:pt modelId="{9EC5E4FB-B3F3-4B1B-B79D-B15E0020BBEA}" type="pres">
      <dgm:prSet presAssocID="{26CA5C21-2429-4183-B7A8-25C867C0E1FC}" presName="parentTextArrow" presStyleLbl="node1" presStyleIdx="1" presStyleCnt="3"/>
      <dgm:spPr/>
    </dgm:pt>
    <dgm:pt modelId="{87CC953C-DA47-4628-ACD7-74DDBC894C1C}" type="pres">
      <dgm:prSet presAssocID="{51D92BA5-561B-4D08-A3FE-F7116A292246}" presName="sp" presStyleCnt="0"/>
      <dgm:spPr/>
    </dgm:pt>
    <dgm:pt modelId="{ADD296D8-1356-4D3B-8BFD-EBC7121B195C}" type="pres">
      <dgm:prSet presAssocID="{01D8D247-8BA2-41A1-A5AB-FD57884B2AB3}" presName="arrowAndChildren" presStyleCnt="0"/>
      <dgm:spPr/>
    </dgm:pt>
    <dgm:pt modelId="{C9C2EFD9-57C8-4726-BDFA-D645D5F6EDEC}" type="pres">
      <dgm:prSet presAssocID="{01D8D247-8BA2-41A1-A5AB-FD57884B2AB3}" presName="parentTextArrow" presStyleLbl="node1" presStyleIdx="2" presStyleCnt="3"/>
      <dgm:spPr/>
    </dgm:pt>
  </dgm:ptLst>
  <dgm:cxnLst>
    <dgm:cxn modelId="{1DFAB013-638E-43E7-951B-624BEF07B4D6}" type="presOf" srcId="{F9602E87-577B-4F78-8561-A66E30E0E821}" destId="{EE825A03-33B2-4964-AE1C-17E60F36052C}" srcOrd="0" destOrd="0" presId="urn:microsoft.com/office/officeart/2005/8/layout/process4"/>
    <dgm:cxn modelId="{947E4D68-8FB1-41E9-9CA1-94095643E3E6}" srcId="{F9602E87-577B-4F78-8561-A66E30E0E821}" destId="{26CA5C21-2429-4183-B7A8-25C867C0E1FC}" srcOrd="1" destOrd="0" parTransId="{955693B2-DE62-4F74-BAB9-19DAD89075B3}" sibTransId="{2F57F9C6-A2FE-435E-B850-B7DDE175B612}"/>
    <dgm:cxn modelId="{54ECCA54-E278-416A-83B0-26B6C85FE561}" srcId="{F9602E87-577B-4F78-8561-A66E30E0E821}" destId="{F47F0FCC-C206-4E0D-A7B1-3531FF202756}" srcOrd="2" destOrd="0" parTransId="{D49EC890-C7A1-4984-A231-D414CC15897B}" sibTransId="{BBB5F147-02B2-49D3-A99E-1F7F9B9D50A9}"/>
    <dgm:cxn modelId="{EDB423B2-9219-4024-9978-BEC3CCCD222A}" type="presOf" srcId="{F47F0FCC-C206-4E0D-A7B1-3531FF202756}" destId="{007C6C37-1D20-45CB-93D4-63188858A168}" srcOrd="0" destOrd="0" presId="urn:microsoft.com/office/officeart/2005/8/layout/process4"/>
    <dgm:cxn modelId="{7EC438D5-6BB8-42AE-8623-618F5C2FEC52}" type="presOf" srcId="{01D8D247-8BA2-41A1-A5AB-FD57884B2AB3}" destId="{C9C2EFD9-57C8-4726-BDFA-D645D5F6EDEC}" srcOrd="0" destOrd="0" presId="urn:microsoft.com/office/officeart/2005/8/layout/process4"/>
    <dgm:cxn modelId="{BDF245EA-AFE7-4044-A80E-C2AE07E8DAB2}" type="presOf" srcId="{26CA5C21-2429-4183-B7A8-25C867C0E1FC}" destId="{9EC5E4FB-B3F3-4B1B-B79D-B15E0020BBEA}" srcOrd="0" destOrd="0" presId="urn:microsoft.com/office/officeart/2005/8/layout/process4"/>
    <dgm:cxn modelId="{2DA668FE-BF5D-476C-B406-98CB3DF4066B}" srcId="{F9602E87-577B-4F78-8561-A66E30E0E821}" destId="{01D8D247-8BA2-41A1-A5AB-FD57884B2AB3}" srcOrd="0" destOrd="0" parTransId="{070B6034-8F17-45BF-A733-23B623FC58C0}" sibTransId="{51D92BA5-561B-4D08-A3FE-F7116A292246}"/>
    <dgm:cxn modelId="{412CBFC9-6B64-4783-93FE-55B8E4A7A859}" type="presParOf" srcId="{EE825A03-33B2-4964-AE1C-17E60F36052C}" destId="{E850A576-363F-4E8A-A78F-9FB4FED37664}" srcOrd="0" destOrd="0" presId="urn:microsoft.com/office/officeart/2005/8/layout/process4"/>
    <dgm:cxn modelId="{606A1E29-62EA-4865-B024-67E3C01323B5}" type="presParOf" srcId="{E850A576-363F-4E8A-A78F-9FB4FED37664}" destId="{007C6C37-1D20-45CB-93D4-63188858A168}" srcOrd="0" destOrd="0" presId="urn:microsoft.com/office/officeart/2005/8/layout/process4"/>
    <dgm:cxn modelId="{655AA16E-5C0C-4E43-AEB4-B661B3240CAE}" type="presParOf" srcId="{EE825A03-33B2-4964-AE1C-17E60F36052C}" destId="{61222878-9E86-4662-9B04-FC6B7CCEC43C}" srcOrd="1" destOrd="0" presId="urn:microsoft.com/office/officeart/2005/8/layout/process4"/>
    <dgm:cxn modelId="{606891F0-4A75-4551-B23C-40E2A8716AED}" type="presParOf" srcId="{EE825A03-33B2-4964-AE1C-17E60F36052C}" destId="{F6A2490C-1B2B-4D87-BF87-3E9883B87A90}" srcOrd="2" destOrd="0" presId="urn:microsoft.com/office/officeart/2005/8/layout/process4"/>
    <dgm:cxn modelId="{78EBE101-6637-4AA1-B066-5F79C7CA2553}" type="presParOf" srcId="{F6A2490C-1B2B-4D87-BF87-3E9883B87A90}" destId="{9EC5E4FB-B3F3-4B1B-B79D-B15E0020BBEA}" srcOrd="0" destOrd="0" presId="urn:microsoft.com/office/officeart/2005/8/layout/process4"/>
    <dgm:cxn modelId="{6D4FE992-FCC2-4796-A249-12DD6B6CA735}" type="presParOf" srcId="{EE825A03-33B2-4964-AE1C-17E60F36052C}" destId="{87CC953C-DA47-4628-ACD7-74DDBC894C1C}" srcOrd="3" destOrd="0" presId="urn:microsoft.com/office/officeart/2005/8/layout/process4"/>
    <dgm:cxn modelId="{939A4643-78FD-41CA-A4E6-47C124403B51}" type="presParOf" srcId="{EE825A03-33B2-4964-AE1C-17E60F36052C}" destId="{ADD296D8-1356-4D3B-8BFD-EBC7121B195C}" srcOrd="4" destOrd="0" presId="urn:microsoft.com/office/officeart/2005/8/layout/process4"/>
    <dgm:cxn modelId="{8D644AEC-A4D0-4642-88AE-16BAC185DB0A}" type="presParOf" srcId="{ADD296D8-1356-4D3B-8BFD-EBC7121B195C}" destId="{C9C2EFD9-57C8-4726-BDFA-D645D5F6EDE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2A75E44-C410-48CC-A0D5-970D549ACA22}"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9D4D38B0-37A8-4474-895A-78E4C71D94A1}">
      <dgm:prSet/>
      <dgm:spPr/>
      <dgm:t>
        <a:bodyPr/>
        <a:lstStyle/>
        <a:p>
          <a:r>
            <a:rPr lang="en-US"/>
            <a:t>Forensic training tracks within academic programs. </a:t>
          </a:r>
        </a:p>
      </dgm:t>
    </dgm:pt>
    <dgm:pt modelId="{F1F4CECB-D3FA-49E1-9C3A-29A321A55BA4}" type="parTrans" cxnId="{059B6DA6-36C3-4B94-8ECE-1541F0EF7AB9}">
      <dgm:prSet/>
      <dgm:spPr/>
      <dgm:t>
        <a:bodyPr/>
        <a:lstStyle/>
        <a:p>
          <a:endParaRPr lang="en-US"/>
        </a:p>
      </dgm:t>
    </dgm:pt>
    <dgm:pt modelId="{CC6657D4-3634-469F-BE5A-87967CDC53B0}" type="sibTrans" cxnId="{059B6DA6-36C3-4B94-8ECE-1541F0EF7AB9}">
      <dgm:prSet/>
      <dgm:spPr/>
      <dgm:t>
        <a:bodyPr/>
        <a:lstStyle/>
        <a:p>
          <a:endParaRPr lang="en-US"/>
        </a:p>
      </dgm:t>
    </dgm:pt>
    <dgm:pt modelId="{52810670-3031-4AC6-8B3F-42E6A7BCC386}">
      <dgm:prSet/>
      <dgm:spPr/>
      <dgm:t>
        <a:bodyPr/>
        <a:lstStyle/>
        <a:p>
          <a:r>
            <a:rPr lang="en-US"/>
            <a:t>Available postgraduate programs.</a:t>
          </a:r>
        </a:p>
      </dgm:t>
    </dgm:pt>
    <dgm:pt modelId="{162D7917-6FA2-4AA8-91CB-8F652E6F2CA7}" type="parTrans" cxnId="{A3660D56-AEF4-4506-B67E-22E69B70C94D}">
      <dgm:prSet/>
      <dgm:spPr/>
      <dgm:t>
        <a:bodyPr/>
        <a:lstStyle/>
        <a:p>
          <a:endParaRPr lang="en-US"/>
        </a:p>
      </dgm:t>
    </dgm:pt>
    <dgm:pt modelId="{DEC4C0A4-6E5A-4CBC-8D4B-1A64BE9853F4}" type="sibTrans" cxnId="{A3660D56-AEF4-4506-B67E-22E69B70C94D}">
      <dgm:prSet/>
      <dgm:spPr/>
      <dgm:t>
        <a:bodyPr/>
        <a:lstStyle/>
        <a:p>
          <a:endParaRPr lang="en-US"/>
        </a:p>
      </dgm:t>
    </dgm:pt>
    <dgm:pt modelId="{86AF3960-0B51-47AB-9463-823AC6AB470A}">
      <dgm:prSet/>
      <dgm:spPr/>
      <dgm:t>
        <a:bodyPr/>
        <a:lstStyle/>
        <a:p>
          <a:r>
            <a:rPr lang="en-US" dirty="0"/>
            <a:t>Ongoing continuing education within the field of forensic science and mental health evaluations.</a:t>
          </a:r>
        </a:p>
      </dgm:t>
    </dgm:pt>
    <dgm:pt modelId="{EC4C1081-CDE3-4A59-9D41-ED18620658BD}" type="parTrans" cxnId="{3333795B-7719-438C-A3CE-646439C6B3FB}">
      <dgm:prSet/>
      <dgm:spPr/>
      <dgm:t>
        <a:bodyPr/>
        <a:lstStyle/>
        <a:p>
          <a:endParaRPr lang="en-US"/>
        </a:p>
      </dgm:t>
    </dgm:pt>
    <dgm:pt modelId="{39CBED5C-A4FB-46F4-BA58-89C873994A5B}" type="sibTrans" cxnId="{3333795B-7719-438C-A3CE-646439C6B3FB}">
      <dgm:prSet/>
      <dgm:spPr/>
      <dgm:t>
        <a:bodyPr/>
        <a:lstStyle/>
        <a:p>
          <a:endParaRPr lang="en-US"/>
        </a:p>
      </dgm:t>
    </dgm:pt>
    <dgm:pt modelId="{3BDD5DA3-3088-44E5-BE6E-FB9C4006C55E}">
      <dgm:prSet/>
      <dgm:spPr/>
      <dgm:t>
        <a:bodyPr/>
        <a:lstStyle/>
        <a:p>
          <a:r>
            <a:rPr lang="en-US"/>
            <a:t>Trainings that raise awareness on implicit and explicit bias.</a:t>
          </a:r>
        </a:p>
      </dgm:t>
    </dgm:pt>
    <dgm:pt modelId="{00FEE194-E61E-4FB8-86F4-9593E974D2F2}" type="parTrans" cxnId="{2C661D8F-0649-42A5-BDC6-E6E37E833012}">
      <dgm:prSet/>
      <dgm:spPr/>
      <dgm:t>
        <a:bodyPr/>
        <a:lstStyle/>
        <a:p>
          <a:endParaRPr lang="en-US"/>
        </a:p>
      </dgm:t>
    </dgm:pt>
    <dgm:pt modelId="{ADDBE824-2CDF-4062-88D5-60598D873BD5}" type="sibTrans" cxnId="{2C661D8F-0649-42A5-BDC6-E6E37E833012}">
      <dgm:prSet/>
      <dgm:spPr/>
      <dgm:t>
        <a:bodyPr/>
        <a:lstStyle/>
        <a:p>
          <a:endParaRPr lang="en-US"/>
        </a:p>
      </dgm:t>
    </dgm:pt>
    <dgm:pt modelId="{4F29E77B-4151-42CB-9D54-87C56BB3291E}" type="pres">
      <dgm:prSet presAssocID="{92A75E44-C410-48CC-A0D5-970D549ACA22}" presName="CompostProcess" presStyleCnt="0">
        <dgm:presLayoutVars>
          <dgm:dir/>
          <dgm:resizeHandles val="exact"/>
        </dgm:presLayoutVars>
      </dgm:prSet>
      <dgm:spPr/>
    </dgm:pt>
    <dgm:pt modelId="{4193869B-BD61-4F54-873B-D8135EC6BF9E}" type="pres">
      <dgm:prSet presAssocID="{92A75E44-C410-48CC-A0D5-970D549ACA22}" presName="arrow" presStyleLbl="bgShp" presStyleIdx="0" presStyleCnt="1"/>
      <dgm:spPr/>
    </dgm:pt>
    <dgm:pt modelId="{5624C68E-3EA1-43E1-8F71-F7AAF4D274F3}" type="pres">
      <dgm:prSet presAssocID="{92A75E44-C410-48CC-A0D5-970D549ACA22}" presName="linearProcess" presStyleCnt="0"/>
      <dgm:spPr/>
    </dgm:pt>
    <dgm:pt modelId="{C048AE80-5A90-4BA7-B1D2-D0F8BAF3DCEE}" type="pres">
      <dgm:prSet presAssocID="{9D4D38B0-37A8-4474-895A-78E4C71D94A1}" presName="textNode" presStyleLbl="node1" presStyleIdx="0" presStyleCnt="4">
        <dgm:presLayoutVars>
          <dgm:bulletEnabled val="1"/>
        </dgm:presLayoutVars>
      </dgm:prSet>
      <dgm:spPr/>
    </dgm:pt>
    <dgm:pt modelId="{203F7CD0-5642-4007-96EF-20180789E9A7}" type="pres">
      <dgm:prSet presAssocID="{CC6657D4-3634-469F-BE5A-87967CDC53B0}" presName="sibTrans" presStyleCnt="0"/>
      <dgm:spPr/>
    </dgm:pt>
    <dgm:pt modelId="{559E026F-EA6F-4A94-BFF0-2FC89050A93F}" type="pres">
      <dgm:prSet presAssocID="{52810670-3031-4AC6-8B3F-42E6A7BCC386}" presName="textNode" presStyleLbl="node1" presStyleIdx="1" presStyleCnt="4">
        <dgm:presLayoutVars>
          <dgm:bulletEnabled val="1"/>
        </dgm:presLayoutVars>
      </dgm:prSet>
      <dgm:spPr/>
    </dgm:pt>
    <dgm:pt modelId="{C52111FA-53BF-4533-9D8B-C8842AC08874}" type="pres">
      <dgm:prSet presAssocID="{DEC4C0A4-6E5A-4CBC-8D4B-1A64BE9853F4}" presName="sibTrans" presStyleCnt="0"/>
      <dgm:spPr/>
    </dgm:pt>
    <dgm:pt modelId="{9A3022CD-A56B-4783-B2F7-9A29164AA570}" type="pres">
      <dgm:prSet presAssocID="{86AF3960-0B51-47AB-9463-823AC6AB470A}" presName="textNode" presStyleLbl="node1" presStyleIdx="2" presStyleCnt="4">
        <dgm:presLayoutVars>
          <dgm:bulletEnabled val="1"/>
        </dgm:presLayoutVars>
      </dgm:prSet>
      <dgm:spPr/>
    </dgm:pt>
    <dgm:pt modelId="{61B8998F-A1DF-40C9-AF82-9E27DA0D8718}" type="pres">
      <dgm:prSet presAssocID="{39CBED5C-A4FB-46F4-BA58-89C873994A5B}" presName="sibTrans" presStyleCnt="0"/>
      <dgm:spPr/>
    </dgm:pt>
    <dgm:pt modelId="{51256980-63FD-446E-AD78-2E24B0EC3D6B}" type="pres">
      <dgm:prSet presAssocID="{3BDD5DA3-3088-44E5-BE6E-FB9C4006C55E}" presName="textNode" presStyleLbl="node1" presStyleIdx="3" presStyleCnt="4">
        <dgm:presLayoutVars>
          <dgm:bulletEnabled val="1"/>
        </dgm:presLayoutVars>
      </dgm:prSet>
      <dgm:spPr/>
    </dgm:pt>
  </dgm:ptLst>
  <dgm:cxnLst>
    <dgm:cxn modelId="{FD33C521-F36B-44EA-9AF2-7D7B1417D27B}" type="presOf" srcId="{86AF3960-0B51-47AB-9463-823AC6AB470A}" destId="{9A3022CD-A56B-4783-B2F7-9A29164AA570}" srcOrd="0" destOrd="0" presId="urn:microsoft.com/office/officeart/2005/8/layout/hProcess9"/>
    <dgm:cxn modelId="{3333795B-7719-438C-A3CE-646439C6B3FB}" srcId="{92A75E44-C410-48CC-A0D5-970D549ACA22}" destId="{86AF3960-0B51-47AB-9463-823AC6AB470A}" srcOrd="2" destOrd="0" parTransId="{EC4C1081-CDE3-4A59-9D41-ED18620658BD}" sibTransId="{39CBED5C-A4FB-46F4-BA58-89C873994A5B}"/>
    <dgm:cxn modelId="{11AA185E-9A88-4FE4-83A8-C4BBB2A61951}" type="presOf" srcId="{92A75E44-C410-48CC-A0D5-970D549ACA22}" destId="{4F29E77B-4151-42CB-9D54-87C56BB3291E}" srcOrd="0" destOrd="0" presId="urn:microsoft.com/office/officeart/2005/8/layout/hProcess9"/>
    <dgm:cxn modelId="{C16DC069-BB66-48B5-A8EF-167AE37FA523}" type="presOf" srcId="{3BDD5DA3-3088-44E5-BE6E-FB9C4006C55E}" destId="{51256980-63FD-446E-AD78-2E24B0EC3D6B}" srcOrd="0" destOrd="0" presId="urn:microsoft.com/office/officeart/2005/8/layout/hProcess9"/>
    <dgm:cxn modelId="{A3660D56-AEF4-4506-B67E-22E69B70C94D}" srcId="{92A75E44-C410-48CC-A0D5-970D549ACA22}" destId="{52810670-3031-4AC6-8B3F-42E6A7BCC386}" srcOrd="1" destOrd="0" parTransId="{162D7917-6FA2-4AA8-91CB-8F652E6F2CA7}" sibTransId="{DEC4C0A4-6E5A-4CBC-8D4B-1A64BE9853F4}"/>
    <dgm:cxn modelId="{0CB0698A-E31F-49DF-86A0-239E2936C88B}" type="presOf" srcId="{9D4D38B0-37A8-4474-895A-78E4C71D94A1}" destId="{C048AE80-5A90-4BA7-B1D2-D0F8BAF3DCEE}" srcOrd="0" destOrd="0" presId="urn:microsoft.com/office/officeart/2005/8/layout/hProcess9"/>
    <dgm:cxn modelId="{2C661D8F-0649-42A5-BDC6-E6E37E833012}" srcId="{92A75E44-C410-48CC-A0D5-970D549ACA22}" destId="{3BDD5DA3-3088-44E5-BE6E-FB9C4006C55E}" srcOrd="3" destOrd="0" parTransId="{00FEE194-E61E-4FB8-86F4-9593E974D2F2}" sibTransId="{ADDBE824-2CDF-4062-88D5-60598D873BD5}"/>
    <dgm:cxn modelId="{2CB81EA3-FCE1-44BE-A4F7-6EADE141EB78}" type="presOf" srcId="{52810670-3031-4AC6-8B3F-42E6A7BCC386}" destId="{559E026F-EA6F-4A94-BFF0-2FC89050A93F}" srcOrd="0" destOrd="0" presId="urn:microsoft.com/office/officeart/2005/8/layout/hProcess9"/>
    <dgm:cxn modelId="{059B6DA6-36C3-4B94-8ECE-1541F0EF7AB9}" srcId="{92A75E44-C410-48CC-A0D5-970D549ACA22}" destId="{9D4D38B0-37A8-4474-895A-78E4C71D94A1}" srcOrd="0" destOrd="0" parTransId="{F1F4CECB-D3FA-49E1-9C3A-29A321A55BA4}" sibTransId="{CC6657D4-3634-469F-BE5A-87967CDC53B0}"/>
    <dgm:cxn modelId="{1D56FC72-668A-44F3-9161-B0CB85C89467}" type="presParOf" srcId="{4F29E77B-4151-42CB-9D54-87C56BB3291E}" destId="{4193869B-BD61-4F54-873B-D8135EC6BF9E}" srcOrd="0" destOrd="0" presId="urn:microsoft.com/office/officeart/2005/8/layout/hProcess9"/>
    <dgm:cxn modelId="{0D166D94-D02E-41F6-ACFF-1CE2F431AE18}" type="presParOf" srcId="{4F29E77B-4151-42CB-9D54-87C56BB3291E}" destId="{5624C68E-3EA1-43E1-8F71-F7AAF4D274F3}" srcOrd="1" destOrd="0" presId="urn:microsoft.com/office/officeart/2005/8/layout/hProcess9"/>
    <dgm:cxn modelId="{176DFC9A-1CE6-463D-9CD7-3DAD1488DC29}" type="presParOf" srcId="{5624C68E-3EA1-43E1-8F71-F7AAF4D274F3}" destId="{C048AE80-5A90-4BA7-B1D2-D0F8BAF3DCEE}" srcOrd="0" destOrd="0" presId="urn:microsoft.com/office/officeart/2005/8/layout/hProcess9"/>
    <dgm:cxn modelId="{DB1B3368-59CB-4492-9F00-0267975113AC}" type="presParOf" srcId="{5624C68E-3EA1-43E1-8F71-F7AAF4D274F3}" destId="{203F7CD0-5642-4007-96EF-20180789E9A7}" srcOrd="1" destOrd="0" presId="urn:microsoft.com/office/officeart/2005/8/layout/hProcess9"/>
    <dgm:cxn modelId="{BBC758AD-7F6D-4A03-824B-EA1680B13CB7}" type="presParOf" srcId="{5624C68E-3EA1-43E1-8F71-F7AAF4D274F3}" destId="{559E026F-EA6F-4A94-BFF0-2FC89050A93F}" srcOrd="2" destOrd="0" presId="urn:microsoft.com/office/officeart/2005/8/layout/hProcess9"/>
    <dgm:cxn modelId="{552D7438-3B68-4F53-95BF-17EDF9479DB4}" type="presParOf" srcId="{5624C68E-3EA1-43E1-8F71-F7AAF4D274F3}" destId="{C52111FA-53BF-4533-9D8B-C8842AC08874}" srcOrd="3" destOrd="0" presId="urn:microsoft.com/office/officeart/2005/8/layout/hProcess9"/>
    <dgm:cxn modelId="{3F3C6E59-D589-4B00-8C8F-4F0C04527AAC}" type="presParOf" srcId="{5624C68E-3EA1-43E1-8F71-F7AAF4D274F3}" destId="{9A3022CD-A56B-4783-B2F7-9A29164AA570}" srcOrd="4" destOrd="0" presId="urn:microsoft.com/office/officeart/2005/8/layout/hProcess9"/>
    <dgm:cxn modelId="{CA519E1F-C64A-4442-96E4-C5E6C9CA63E1}" type="presParOf" srcId="{5624C68E-3EA1-43E1-8F71-F7AAF4D274F3}" destId="{61B8998F-A1DF-40C9-AF82-9E27DA0D8718}" srcOrd="5" destOrd="0" presId="urn:microsoft.com/office/officeart/2005/8/layout/hProcess9"/>
    <dgm:cxn modelId="{1A9663CE-0406-4F7C-BAAD-72846F42767F}" type="presParOf" srcId="{5624C68E-3EA1-43E1-8F71-F7AAF4D274F3}" destId="{51256980-63FD-446E-AD78-2E24B0EC3D6B}"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C7D830B-4814-4292-8BF0-9DD46D7E342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2D5F739-A486-410B-AF59-80532C15CEBD}">
      <dgm:prSet/>
      <dgm:spPr/>
      <dgm:t>
        <a:bodyPr/>
        <a:lstStyle/>
        <a:p>
          <a:r>
            <a:rPr lang="en-US"/>
            <a:t>At the center of the bias dilemma is the forensic clinician.  </a:t>
          </a:r>
        </a:p>
      </dgm:t>
    </dgm:pt>
    <dgm:pt modelId="{EBD81021-7FAB-469C-8E35-13D64651FCCF}" type="parTrans" cxnId="{1431CCEF-B78E-4588-B685-6349224EE7F8}">
      <dgm:prSet/>
      <dgm:spPr/>
      <dgm:t>
        <a:bodyPr/>
        <a:lstStyle/>
        <a:p>
          <a:endParaRPr lang="en-US"/>
        </a:p>
      </dgm:t>
    </dgm:pt>
    <dgm:pt modelId="{74F43C98-69BE-4413-A7B2-A19F629EA716}" type="sibTrans" cxnId="{1431CCEF-B78E-4588-B685-6349224EE7F8}">
      <dgm:prSet/>
      <dgm:spPr/>
      <dgm:t>
        <a:bodyPr/>
        <a:lstStyle/>
        <a:p>
          <a:endParaRPr lang="en-US"/>
        </a:p>
      </dgm:t>
    </dgm:pt>
    <dgm:pt modelId="{F0078A9B-7F7B-4B21-8492-B664A3AD40DA}">
      <dgm:prSet/>
      <dgm:spPr/>
      <dgm:t>
        <a:bodyPr/>
        <a:lstStyle/>
        <a:p>
          <a:r>
            <a:rPr lang="en-US"/>
            <a:t>Introspection does not work – However, the clinician is able to observe his or her forensic assessment behavior, choices, and techniques as through another’s eyes can help in seeing bias. </a:t>
          </a:r>
        </a:p>
      </dgm:t>
    </dgm:pt>
    <dgm:pt modelId="{2C466055-0738-4082-866C-EBC74D7534BF}" type="parTrans" cxnId="{8D975477-50B2-4DCF-BD27-0780C57DB315}">
      <dgm:prSet/>
      <dgm:spPr/>
      <dgm:t>
        <a:bodyPr/>
        <a:lstStyle/>
        <a:p>
          <a:endParaRPr lang="en-US"/>
        </a:p>
      </dgm:t>
    </dgm:pt>
    <dgm:pt modelId="{BA050F3C-FFAB-4122-8947-DA3B60CC5555}" type="sibTrans" cxnId="{8D975477-50B2-4DCF-BD27-0780C57DB315}">
      <dgm:prSet/>
      <dgm:spPr/>
      <dgm:t>
        <a:bodyPr/>
        <a:lstStyle/>
        <a:p>
          <a:endParaRPr lang="en-US"/>
        </a:p>
      </dgm:t>
    </dgm:pt>
    <dgm:pt modelId="{F845EE3C-63D7-4749-8F4F-10CDDAF9FCE4}">
      <dgm:prSet/>
      <dgm:spPr/>
      <dgm:t>
        <a:bodyPr/>
        <a:lstStyle/>
        <a:p>
          <a:r>
            <a:rPr lang="en-US"/>
            <a:t>Christian clinicians have resources from within their faith that can also aid in mitigating bias in forensic evaluations.   </a:t>
          </a:r>
        </a:p>
      </dgm:t>
    </dgm:pt>
    <dgm:pt modelId="{F886EB5A-5151-4C98-8A7F-70E43386DF16}" type="parTrans" cxnId="{E249E02F-3662-4957-B6D4-27A933015B9E}">
      <dgm:prSet/>
      <dgm:spPr/>
      <dgm:t>
        <a:bodyPr/>
        <a:lstStyle/>
        <a:p>
          <a:endParaRPr lang="en-US"/>
        </a:p>
      </dgm:t>
    </dgm:pt>
    <dgm:pt modelId="{E7E4A41C-B8E4-475A-B99D-71C329E43573}" type="sibTrans" cxnId="{E249E02F-3662-4957-B6D4-27A933015B9E}">
      <dgm:prSet/>
      <dgm:spPr/>
      <dgm:t>
        <a:bodyPr/>
        <a:lstStyle/>
        <a:p>
          <a:endParaRPr lang="en-US"/>
        </a:p>
      </dgm:t>
    </dgm:pt>
    <dgm:pt modelId="{CF50D629-21E1-412D-A590-34ACAF14BE44}">
      <dgm:prSet/>
      <dgm:spPr/>
      <dgm:t>
        <a:bodyPr/>
        <a:lstStyle/>
        <a:p>
          <a:endParaRPr lang="en-US"/>
        </a:p>
      </dgm:t>
    </dgm:pt>
    <dgm:pt modelId="{820AD5B2-37CA-4C8F-8733-87A208AB9C69}" type="parTrans" cxnId="{A8351FD5-C00E-4963-9723-5E8A0801E9BB}">
      <dgm:prSet/>
      <dgm:spPr/>
      <dgm:t>
        <a:bodyPr/>
        <a:lstStyle/>
        <a:p>
          <a:endParaRPr lang="en-US"/>
        </a:p>
      </dgm:t>
    </dgm:pt>
    <dgm:pt modelId="{6A33E330-C990-4AB3-B31F-AD174521D6D7}" type="sibTrans" cxnId="{A8351FD5-C00E-4963-9723-5E8A0801E9BB}">
      <dgm:prSet/>
      <dgm:spPr/>
      <dgm:t>
        <a:bodyPr/>
        <a:lstStyle/>
        <a:p>
          <a:endParaRPr lang="en-US"/>
        </a:p>
      </dgm:t>
    </dgm:pt>
    <dgm:pt modelId="{DB5230AC-9DE0-4B34-8807-FF0080775E23}" type="pres">
      <dgm:prSet presAssocID="{9C7D830B-4814-4292-8BF0-9DD46D7E342A}" presName="linear" presStyleCnt="0">
        <dgm:presLayoutVars>
          <dgm:animLvl val="lvl"/>
          <dgm:resizeHandles val="exact"/>
        </dgm:presLayoutVars>
      </dgm:prSet>
      <dgm:spPr/>
    </dgm:pt>
    <dgm:pt modelId="{B127ED29-B790-47B6-9EDC-09827B50150F}" type="pres">
      <dgm:prSet presAssocID="{92D5F739-A486-410B-AF59-80532C15CEBD}" presName="parentText" presStyleLbl="node1" presStyleIdx="0" presStyleCnt="3">
        <dgm:presLayoutVars>
          <dgm:chMax val="0"/>
          <dgm:bulletEnabled val="1"/>
        </dgm:presLayoutVars>
      </dgm:prSet>
      <dgm:spPr/>
    </dgm:pt>
    <dgm:pt modelId="{7DC65057-AD0A-40E0-8F82-186DCC04286C}" type="pres">
      <dgm:prSet presAssocID="{74F43C98-69BE-4413-A7B2-A19F629EA716}" presName="spacer" presStyleCnt="0"/>
      <dgm:spPr/>
    </dgm:pt>
    <dgm:pt modelId="{09CF0237-7E4B-450C-A11F-0CE9FE2582D4}" type="pres">
      <dgm:prSet presAssocID="{F0078A9B-7F7B-4B21-8492-B664A3AD40DA}" presName="parentText" presStyleLbl="node1" presStyleIdx="1" presStyleCnt="3">
        <dgm:presLayoutVars>
          <dgm:chMax val="0"/>
          <dgm:bulletEnabled val="1"/>
        </dgm:presLayoutVars>
      </dgm:prSet>
      <dgm:spPr/>
    </dgm:pt>
    <dgm:pt modelId="{2B8D408C-E8F0-4B1A-B2AB-1D8CB2A876A6}" type="pres">
      <dgm:prSet presAssocID="{BA050F3C-FFAB-4122-8947-DA3B60CC5555}" presName="spacer" presStyleCnt="0"/>
      <dgm:spPr/>
    </dgm:pt>
    <dgm:pt modelId="{6C499362-8AA2-427F-B2DD-2171BF853320}" type="pres">
      <dgm:prSet presAssocID="{F845EE3C-63D7-4749-8F4F-10CDDAF9FCE4}" presName="parentText" presStyleLbl="node1" presStyleIdx="2" presStyleCnt="3">
        <dgm:presLayoutVars>
          <dgm:chMax val="0"/>
          <dgm:bulletEnabled val="1"/>
        </dgm:presLayoutVars>
      </dgm:prSet>
      <dgm:spPr/>
    </dgm:pt>
    <dgm:pt modelId="{19E54232-981C-41AD-A9C6-99BD82A52FA7}" type="pres">
      <dgm:prSet presAssocID="{F845EE3C-63D7-4749-8F4F-10CDDAF9FCE4}" presName="childText" presStyleLbl="revTx" presStyleIdx="0" presStyleCnt="1">
        <dgm:presLayoutVars>
          <dgm:bulletEnabled val="1"/>
        </dgm:presLayoutVars>
      </dgm:prSet>
      <dgm:spPr/>
    </dgm:pt>
  </dgm:ptLst>
  <dgm:cxnLst>
    <dgm:cxn modelId="{1BAF0801-D5C8-4FE3-9CE1-E88F70FEC9C7}" type="presOf" srcId="{CF50D629-21E1-412D-A590-34ACAF14BE44}" destId="{19E54232-981C-41AD-A9C6-99BD82A52FA7}" srcOrd="0" destOrd="0" presId="urn:microsoft.com/office/officeart/2005/8/layout/vList2"/>
    <dgm:cxn modelId="{E249E02F-3662-4957-B6D4-27A933015B9E}" srcId="{9C7D830B-4814-4292-8BF0-9DD46D7E342A}" destId="{F845EE3C-63D7-4749-8F4F-10CDDAF9FCE4}" srcOrd="2" destOrd="0" parTransId="{F886EB5A-5151-4C98-8A7F-70E43386DF16}" sibTransId="{E7E4A41C-B8E4-475A-B99D-71C329E43573}"/>
    <dgm:cxn modelId="{107DA867-CC4E-4630-92B8-7916EEEE3190}" type="presOf" srcId="{F845EE3C-63D7-4749-8F4F-10CDDAF9FCE4}" destId="{6C499362-8AA2-427F-B2DD-2171BF853320}" srcOrd="0" destOrd="0" presId="urn:microsoft.com/office/officeart/2005/8/layout/vList2"/>
    <dgm:cxn modelId="{8D975477-50B2-4DCF-BD27-0780C57DB315}" srcId="{9C7D830B-4814-4292-8BF0-9DD46D7E342A}" destId="{F0078A9B-7F7B-4B21-8492-B664A3AD40DA}" srcOrd="1" destOrd="0" parTransId="{2C466055-0738-4082-866C-EBC74D7534BF}" sibTransId="{BA050F3C-FFAB-4122-8947-DA3B60CC5555}"/>
    <dgm:cxn modelId="{081CCB7C-5BFD-4982-A4DC-7EB81306E3F2}" type="presOf" srcId="{F0078A9B-7F7B-4B21-8492-B664A3AD40DA}" destId="{09CF0237-7E4B-450C-A11F-0CE9FE2582D4}" srcOrd="0" destOrd="0" presId="urn:microsoft.com/office/officeart/2005/8/layout/vList2"/>
    <dgm:cxn modelId="{10816D7D-63AE-4329-9459-453FD909F5D8}" type="presOf" srcId="{92D5F739-A486-410B-AF59-80532C15CEBD}" destId="{B127ED29-B790-47B6-9EDC-09827B50150F}" srcOrd="0" destOrd="0" presId="urn:microsoft.com/office/officeart/2005/8/layout/vList2"/>
    <dgm:cxn modelId="{DF1B75A7-CC06-453B-8F2B-12C406B0E901}" type="presOf" srcId="{9C7D830B-4814-4292-8BF0-9DD46D7E342A}" destId="{DB5230AC-9DE0-4B34-8807-FF0080775E23}" srcOrd="0" destOrd="0" presId="urn:microsoft.com/office/officeart/2005/8/layout/vList2"/>
    <dgm:cxn modelId="{A8351FD5-C00E-4963-9723-5E8A0801E9BB}" srcId="{F845EE3C-63D7-4749-8F4F-10CDDAF9FCE4}" destId="{CF50D629-21E1-412D-A590-34ACAF14BE44}" srcOrd="0" destOrd="0" parTransId="{820AD5B2-37CA-4C8F-8733-87A208AB9C69}" sibTransId="{6A33E330-C990-4AB3-B31F-AD174521D6D7}"/>
    <dgm:cxn modelId="{1431CCEF-B78E-4588-B685-6349224EE7F8}" srcId="{9C7D830B-4814-4292-8BF0-9DD46D7E342A}" destId="{92D5F739-A486-410B-AF59-80532C15CEBD}" srcOrd="0" destOrd="0" parTransId="{EBD81021-7FAB-469C-8E35-13D64651FCCF}" sibTransId="{74F43C98-69BE-4413-A7B2-A19F629EA716}"/>
    <dgm:cxn modelId="{3ABF7B69-9D09-4705-B881-AC1F48A44DBD}" type="presParOf" srcId="{DB5230AC-9DE0-4B34-8807-FF0080775E23}" destId="{B127ED29-B790-47B6-9EDC-09827B50150F}" srcOrd="0" destOrd="0" presId="urn:microsoft.com/office/officeart/2005/8/layout/vList2"/>
    <dgm:cxn modelId="{062C8A78-18D5-4FFD-98C4-3951DE2C3EEA}" type="presParOf" srcId="{DB5230AC-9DE0-4B34-8807-FF0080775E23}" destId="{7DC65057-AD0A-40E0-8F82-186DCC04286C}" srcOrd="1" destOrd="0" presId="urn:microsoft.com/office/officeart/2005/8/layout/vList2"/>
    <dgm:cxn modelId="{B549AA43-E730-4EE7-8AEC-DC22E5A7CD84}" type="presParOf" srcId="{DB5230AC-9DE0-4B34-8807-FF0080775E23}" destId="{09CF0237-7E4B-450C-A11F-0CE9FE2582D4}" srcOrd="2" destOrd="0" presId="urn:microsoft.com/office/officeart/2005/8/layout/vList2"/>
    <dgm:cxn modelId="{EC225D5A-6CDF-48BD-95A0-D1E1960BF1AA}" type="presParOf" srcId="{DB5230AC-9DE0-4B34-8807-FF0080775E23}" destId="{2B8D408C-E8F0-4B1A-B2AB-1D8CB2A876A6}" srcOrd="3" destOrd="0" presId="urn:microsoft.com/office/officeart/2005/8/layout/vList2"/>
    <dgm:cxn modelId="{59378A60-727A-4B1B-8EB5-DC2F9CBEF1FA}" type="presParOf" srcId="{DB5230AC-9DE0-4B34-8807-FF0080775E23}" destId="{6C499362-8AA2-427F-B2DD-2171BF853320}" srcOrd="4" destOrd="0" presId="urn:microsoft.com/office/officeart/2005/8/layout/vList2"/>
    <dgm:cxn modelId="{87B83DA7-1BB2-4A2E-95D7-8B308A38DFAC}" type="presParOf" srcId="{DB5230AC-9DE0-4B34-8807-FF0080775E23}" destId="{19E54232-981C-41AD-A9C6-99BD82A52FA7}"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366A4-8057-4C2A-BEDF-6AA897841209}">
      <dsp:nvSpPr>
        <dsp:cNvPr id="0" name=""/>
        <dsp:cNvSpPr/>
      </dsp:nvSpPr>
      <dsp:spPr>
        <a:xfrm>
          <a:off x="0" y="528551"/>
          <a:ext cx="8915400" cy="13127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a:t>Website:  </a:t>
          </a:r>
          <a:r>
            <a:rPr lang="en-US" sz="3300" b="1" kern="1200">
              <a:hlinkClick xmlns:r="http://schemas.openxmlformats.org/officeDocument/2006/relationships" r:id="rId1"/>
            </a:rPr>
            <a:t>http://rkapsych.com/resources-2/training-material/</a:t>
          </a:r>
          <a:endParaRPr lang="en-US" sz="3300" kern="1200"/>
        </a:p>
      </dsp:txBody>
      <dsp:txXfrm>
        <a:off x="64083" y="592634"/>
        <a:ext cx="8787234" cy="1184574"/>
      </dsp:txXfrm>
    </dsp:sp>
    <dsp:sp modelId="{424485D9-76AF-4EFA-A0EB-960F3D15DE65}">
      <dsp:nvSpPr>
        <dsp:cNvPr id="0" name=""/>
        <dsp:cNvSpPr/>
      </dsp:nvSpPr>
      <dsp:spPr>
        <a:xfrm>
          <a:off x="0" y="1936331"/>
          <a:ext cx="8915400" cy="13127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b="1" kern="1200"/>
            <a:t>Website:  rkapsych.com -&gt; Resources -&gt; Training Material</a:t>
          </a:r>
          <a:endParaRPr lang="en-US" sz="3300" kern="1200"/>
        </a:p>
      </dsp:txBody>
      <dsp:txXfrm>
        <a:off x="64083" y="2000414"/>
        <a:ext cx="8787234" cy="118457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86FEB1-BD44-47FC-91C5-905BBD6CFE5D}">
      <dsp:nvSpPr>
        <dsp:cNvPr id="0" name=""/>
        <dsp:cNvSpPr/>
      </dsp:nvSpPr>
      <dsp:spPr>
        <a:xfrm>
          <a:off x="0" y="115810"/>
          <a:ext cx="8915400" cy="11512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It is a truism from within the Christian tradition to love another.  </a:t>
          </a:r>
        </a:p>
      </dsp:txBody>
      <dsp:txXfrm>
        <a:off x="56201" y="172011"/>
        <a:ext cx="8802998" cy="1038878"/>
      </dsp:txXfrm>
    </dsp:sp>
    <dsp:sp modelId="{28ECA03B-9C69-4A99-9766-7384ACABCC6B}">
      <dsp:nvSpPr>
        <dsp:cNvPr id="0" name=""/>
        <dsp:cNvSpPr/>
      </dsp:nvSpPr>
      <dsp:spPr>
        <a:xfrm>
          <a:off x="0" y="1313171"/>
          <a:ext cx="8915400" cy="11512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Behaving and thinking in a loving manner has been debated.</a:t>
          </a:r>
        </a:p>
      </dsp:txBody>
      <dsp:txXfrm>
        <a:off x="56201" y="1369372"/>
        <a:ext cx="8802998" cy="1038878"/>
      </dsp:txXfrm>
    </dsp:sp>
    <dsp:sp modelId="{6A4047B0-C89B-405E-A507-80296E94E2F3}">
      <dsp:nvSpPr>
        <dsp:cNvPr id="0" name=""/>
        <dsp:cNvSpPr/>
      </dsp:nvSpPr>
      <dsp:spPr>
        <a:xfrm>
          <a:off x="0" y="2510531"/>
          <a:ext cx="8915400" cy="11512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a:t>“The true answer, which is supernatural, tells us that we must love ourselves in order to be able to love others, that we must find ourselves by giving ourselves to them.  The words of Christ are clear: ‘Thou shalt love thy neighbor as thyself.’  This is not merely a helpful suggestion, it is the fundamental law of human existence.” (Merton, p.xix).</a:t>
          </a:r>
        </a:p>
      </dsp:txBody>
      <dsp:txXfrm>
        <a:off x="56201" y="2566732"/>
        <a:ext cx="8802998" cy="103887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54C815-B713-49F9-A9B0-E4438D0E1113}">
      <dsp:nvSpPr>
        <dsp:cNvPr id="0" name=""/>
        <dsp:cNvSpPr/>
      </dsp:nvSpPr>
      <dsp:spPr>
        <a:xfrm>
          <a:off x="0" y="0"/>
          <a:ext cx="4152720" cy="4152720"/>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457C53-74CC-4240-8CE3-DA706510041C}">
      <dsp:nvSpPr>
        <dsp:cNvPr id="0" name=""/>
        <dsp:cNvSpPr/>
      </dsp:nvSpPr>
      <dsp:spPr>
        <a:xfrm>
          <a:off x="2076360" y="0"/>
          <a:ext cx="8429642" cy="415272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Merton (1958) explains :  “We can come to understand others only by loving Him who understands them from within the depths of their own being.  Otherwise we know them only by the surmises that are formed within the mirror of our own soul.  If we are angry, we will think them always angry.  If we are afraid, we will think them alternately cowardly or cruel.  If we are carnal, we will find our own carnality conveniently reflected in everyone who attracts us… in doing this we do not come to know them as they are: we only deform them so that we may know them as they are not.”</a:t>
          </a:r>
          <a:endParaRPr lang="en-US" sz="2400" kern="1200" dirty="0"/>
        </a:p>
      </dsp:txBody>
      <dsp:txXfrm>
        <a:off x="2076360" y="0"/>
        <a:ext cx="8429642" cy="415272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6DE6CE-B850-48A9-8F80-76306E6B29B5}">
      <dsp:nvSpPr>
        <dsp:cNvPr id="0" name=""/>
        <dsp:cNvSpPr/>
      </dsp:nvSpPr>
      <dsp:spPr>
        <a:xfrm>
          <a:off x="0" y="54970"/>
          <a:ext cx="8915400" cy="143208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kern="1200" dirty="0"/>
            <a:t>Three ways of Seeing of the monks of St. Victor</a:t>
          </a:r>
        </a:p>
      </dsp:txBody>
      <dsp:txXfrm>
        <a:off x="69908" y="124878"/>
        <a:ext cx="8775584" cy="1292264"/>
      </dsp:txXfrm>
    </dsp:sp>
    <dsp:sp modelId="{CB951143-C843-491C-A0BA-CA3CC36701B3}">
      <dsp:nvSpPr>
        <dsp:cNvPr id="0" name=""/>
        <dsp:cNvSpPr/>
      </dsp:nvSpPr>
      <dsp:spPr>
        <a:xfrm>
          <a:off x="0" y="1487051"/>
          <a:ext cx="8915400" cy="223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a:t>The first eye was that of the flesh.  It used thought and sight</a:t>
          </a:r>
        </a:p>
        <a:p>
          <a:pPr marL="285750" lvl="1" indent="-285750" algn="l" defTabSz="1244600">
            <a:lnSpc>
              <a:spcPct val="90000"/>
            </a:lnSpc>
            <a:spcBef>
              <a:spcPct val="0"/>
            </a:spcBef>
            <a:spcAft>
              <a:spcPct val="20000"/>
            </a:spcAft>
            <a:buChar char="•"/>
          </a:pPr>
          <a:r>
            <a:rPr lang="en-US" sz="2800" kern="1200"/>
            <a:t>The second eye was of reason</a:t>
          </a:r>
        </a:p>
        <a:p>
          <a:pPr marL="285750" lvl="1" indent="-285750" algn="l" defTabSz="1244600">
            <a:lnSpc>
              <a:spcPct val="90000"/>
            </a:lnSpc>
            <a:spcBef>
              <a:spcPct val="0"/>
            </a:spcBef>
            <a:spcAft>
              <a:spcPct val="20000"/>
            </a:spcAft>
            <a:buChar char="•"/>
          </a:pPr>
          <a:r>
            <a:rPr lang="en-US" sz="2800" kern="1200" dirty="0"/>
            <a:t>The third eye was that of true understanding, also called contemplation</a:t>
          </a:r>
        </a:p>
      </dsp:txBody>
      <dsp:txXfrm>
        <a:off x="0" y="1487051"/>
        <a:ext cx="8915400" cy="22356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7E79CB-B414-4676-82C6-C444EBFCD678}">
      <dsp:nvSpPr>
        <dsp:cNvPr id="0" name=""/>
        <dsp:cNvSpPr/>
      </dsp:nvSpPr>
      <dsp:spPr>
        <a:xfrm>
          <a:off x="0" y="0"/>
          <a:ext cx="4250422" cy="4250422"/>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BD6AB1-F045-4989-8F2F-1EB537B58370}">
      <dsp:nvSpPr>
        <dsp:cNvPr id="0" name=""/>
        <dsp:cNvSpPr/>
      </dsp:nvSpPr>
      <dsp:spPr>
        <a:xfrm>
          <a:off x="2125211" y="0"/>
          <a:ext cx="7827119" cy="4250422"/>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t>Henri Nouwen wrote (1985). “We can see that in order to be of service to others we have to die to them; that is, we have to give up measuring our value with the yardstick of others. To die to our neighbors means to stop judging them, to stop evaluating them, and thus to become free to be compassionate. Compassion can never coexist with judgment because judgment creates the distance, the distinction, which prevents us from really being with the other.”  </a:t>
          </a:r>
          <a:endParaRPr lang="en-US" sz="2600" kern="1200" dirty="0"/>
        </a:p>
      </dsp:txBody>
      <dsp:txXfrm>
        <a:off x="2125211" y="0"/>
        <a:ext cx="7827119" cy="42504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2BE12-29A0-47D5-9AC0-2EC3FF6EA21E}">
      <dsp:nvSpPr>
        <dsp:cNvPr id="0" name=""/>
        <dsp:cNvSpPr/>
      </dsp:nvSpPr>
      <dsp:spPr>
        <a:xfrm>
          <a:off x="0" y="137411"/>
          <a:ext cx="8915400" cy="11138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Identify the types of clinician bias blind spot in forensic evaluations</a:t>
          </a:r>
        </a:p>
      </dsp:txBody>
      <dsp:txXfrm>
        <a:off x="54373" y="191784"/>
        <a:ext cx="8806654" cy="1005094"/>
      </dsp:txXfrm>
    </dsp:sp>
    <dsp:sp modelId="{D828EA94-47D5-4B9E-896D-3EC7E0016C2F}">
      <dsp:nvSpPr>
        <dsp:cNvPr id="0" name=""/>
        <dsp:cNvSpPr/>
      </dsp:nvSpPr>
      <dsp:spPr>
        <a:xfrm>
          <a:off x="0" y="1331891"/>
          <a:ext cx="8915400" cy="11138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Explain basic components of ethical forensic mental health evaluations</a:t>
          </a:r>
        </a:p>
      </dsp:txBody>
      <dsp:txXfrm>
        <a:off x="54373" y="1386264"/>
        <a:ext cx="8806654" cy="1005094"/>
      </dsp:txXfrm>
    </dsp:sp>
    <dsp:sp modelId="{6630480F-2B61-466B-BBD2-BCB4AC192AED}">
      <dsp:nvSpPr>
        <dsp:cNvPr id="0" name=""/>
        <dsp:cNvSpPr/>
      </dsp:nvSpPr>
      <dsp:spPr>
        <a:xfrm>
          <a:off x="0" y="2526371"/>
          <a:ext cx="8915400" cy="11138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Apply the use of spiritual disciplines and mitigate bias in forensic mental health assessments. </a:t>
          </a:r>
        </a:p>
      </dsp:txBody>
      <dsp:txXfrm>
        <a:off x="54373" y="2580744"/>
        <a:ext cx="8806654" cy="10050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BE5094-DD5A-4354-91D0-527FC9B987F5}">
      <dsp:nvSpPr>
        <dsp:cNvPr id="0" name=""/>
        <dsp:cNvSpPr/>
      </dsp:nvSpPr>
      <dsp:spPr>
        <a:xfrm rot="5400000">
          <a:off x="5502670" y="-2151055"/>
          <a:ext cx="1119602" cy="5705856"/>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a:t>Competency</a:t>
          </a:r>
        </a:p>
        <a:p>
          <a:pPr marL="114300" lvl="1" indent="-114300" algn="l" defTabSz="666750">
            <a:lnSpc>
              <a:spcPct val="90000"/>
            </a:lnSpc>
            <a:spcBef>
              <a:spcPct val="0"/>
            </a:spcBef>
            <a:spcAft>
              <a:spcPct val="15000"/>
            </a:spcAft>
            <a:buChar char="•"/>
          </a:pPr>
          <a:r>
            <a:rPr lang="en-US" sz="1500" kern="1200"/>
            <a:t>Mental status at time of crime</a:t>
          </a:r>
        </a:p>
        <a:p>
          <a:pPr marL="114300" lvl="1" indent="-114300" algn="l" defTabSz="666750">
            <a:lnSpc>
              <a:spcPct val="90000"/>
            </a:lnSpc>
            <a:spcBef>
              <a:spcPct val="0"/>
            </a:spcBef>
            <a:spcAft>
              <a:spcPct val="15000"/>
            </a:spcAft>
            <a:buChar char="•"/>
          </a:pPr>
          <a:r>
            <a:rPr lang="en-US" sz="1500" kern="1200"/>
            <a:t>Not guilty by reason of insanity</a:t>
          </a:r>
        </a:p>
        <a:p>
          <a:pPr marL="114300" lvl="1" indent="-114300" algn="l" defTabSz="666750">
            <a:lnSpc>
              <a:spcPct val="90000"/>
            </a:lnSpc>
            <a:spcBef>
              <a:spcPct val="0"/>
            </a:spcBef>
            <a:spcAft>
              <a:spcPct val="15000"/>
            </a:spcAft>
            <a:buChar char="•"/>
          </a:pPr>
          <a:r>
            <a:rPr lang="en-US" sz="1500" kern="1200"/>
            <a:t>Threat assessment</a:t>
          </a:r>
        </a:p>
      </dsp:txBody>
      <dsp:txXfrm rot="-5400000">
        <a:off x="3209543" y="196726"/>
        <a:ext cx="5651202" cy="1010294"/>
      </dsp:txXfrm>
    </dsp:sp>
    <dsp:sp modelId="{E18E8CF3-FF05-42CB-AAFA-9E458B6A6BFC}">
      <dsp:nvSpPr>
        <dsp:cNvPr id="0" name=""/>
        <dsp:cNvSpPr/>
      </dsp:nvSpPr>
      <dsp:spPr>
        <a:xfrm>
          <a:off x="0" y="2120"/>
          <a:ext cx="3209544" cy="139950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US" sz="3900" b="1" kern="1200"/>
            <a:t>Criminal Court</a:t>
          </a:r>
          <a:endParaRPr lang="en-US" sz="3900" kern="1200"/>
        </a:p>
      </dsp:txBody>
      <dsp:txXfrm>
        <a:off x="68318" y="70438"/>
        <a:ext cx="3072908" cy="1262867"/>
      </dsp:txXfrm>
    </dsp:sp>
    <dsp:sp modelId="{EF3947FF-BC6D-44DD-9C8D-6983FE7DA24F}">
      <dsp:nvSpPr>
        <dsp:cNvPr id="0" name=""/>
        <dsp:cNvSpPr/>
      </dsp:nvSpPr>
      <dsp:spPr>
        <a:xfrm rot="5400000">
          <a:off x="5502670" y="-681577"/>
          <a:ext cx="1119602" cy="5705856"/>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a:t>Parental Capacity</a:t>
          </a:r>
        </a:p>
        <a:p>
          <a:pPr marL="114300" lvl="1" indent="-114300" algn="l" defTabSz="666750">
            <a:lnSpc>
              <a:spcPct val="90000"/>
            </a:lnSpc>
            <a:spcBef>
              <a:spcPct val="0"/>
            </a:spcBef>
            <a:spcAft>
              <a:spcPct val="15000"/>
            </a:spcAft>
            <a:buChar char="•"/>
          </a:pPr>
          <a:r>
            <a:rPr lang="en-US" sz="1500" kern="1200"/>
            <a:t>Sex abuse validation</a:t>
          </a:r>
        </a:p>
        <a:p>
          <a:pPr marL="114300" lvl="1" indent="-114300" algn="l" defTabSz="666750">
            <a:lnSpc>
              <a:spcPct val="90000"/>
            </a:lnSpc>
            <a:spcBef>
              <a:spcPct val="0"/>
            </a:spcBef>
            <a:spcAft>
              <a:spcPct val="15000"/>
            </a:spcAft>
            <a:buChar char="•"/>
          </a:pPr>
          <a:r>
            <a:rPr lang="en-US" sz="1500" kern="1200"/>
            <a:t>Child Custody – Best interest of the child</a:t>
          </a:r>
        </a:p>
      </dsp:txBody>
      <dsp:txXfrm rot="-5400000">
        <a:off x="3209543" y="1666204"/>
        <a:ext cx="5651202" cy="1010294"/>
      </dsp:txXfrm>
    </dsp:sp>
    <dsp:sp modelId="{9E9BFF8F-EBDC-4F35-AA97-57673C8C3280}">
      <dsp:nvSpPr>
        <dsp:cNvPr id="0" name=""/>
        <dsp:cNvSpPr/>
      </dsp:nvSpPr>
      <dsp:spPr>
        <a:xfrm>
          <a:off x="0" y="1471598"/>
          <a:ext cx="3209544" cy="139950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US" sz="3900" b="1" kern="1200"/>
            <a:t>Family Court</a:t>
          </a:r>
          <a:endParaRPr lang="en-US" sz="3900" kern="1200"/>
        </a:p>
      </dsp:txBody>
      <dsp:txXfrm>
        <a:off x="68318" y="1539916"/>
        <a:ext cx="3072908" cy="1262867"/>
      </dsp:txXfrm>
    </dsp:sp>
    <dsp:sp modelId="{7C28B522-CAC9-4E08-B697-EDB866293482}">
      <dsp:nvSpPr>
        <dsp:cNvPr id="0" name=""/>
        <dsp:cNvSpPr/>
      </dsp:nvSpPr>
      <dsp:spPr>
        <a:xfrm rot="5400000">
          <a:off x="5502670" y="787900"/>
          <a:ext cx="1119602" cy="5705856"/>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a:t>Mental health condition/disability</a:t>
          </a:r>
        </a:p>
        <a:p>
          <a:pPr marL="114300" lvl="1" indent="-114300" algn="l" defTabSz="666750">
            <a:lnSpc>
              <a:spcPct val="90000"/>
            </a:lnSpc>
            <a:spcBef>
              <a:spcPct val="0"/>
            </a:spcBef>
            <a:spcAft>
              <a:spcPct val="15000"/>
            </a:spcAft>
            <a:buChar char="•"/>
          </a:pPr>
          <a:r>
            <a:rPr lang="en-US" sz="1500" kern="1200"/>
            <a:t>Malingering</a:t>
          </a:r>
          <a:br>
            <a:rPr lang="en-US" sz="1500" kern="1200"/>
          </a:br>
          <a:endParaRPr lang="en-US" sz="1500" kern="1200"/>
        </a:p>
      </dsp:txBody>
      <dsp:txXfrm rot="-5400000">
        <a:off x="3209543" y="3135681"/>
        <a:ext cx="5651202" cy="1010294"/>
      </dsp:txXfrm>
    </dsp:sp>
    <dsp:sp modelId="{E4C6D73D-C8B2-4A1E-8621-11076FA1AC3D}">
      <dsp:nvSpPr>
        <dsp:cNvPr id="0" name=""/>
        <dsp:cNvSpPr/>
      </dsp:nvSpPr>
      <dsp:spPr>
        <a:xfrm>
          <a:off x="0" y="2941077"/>
          <a:ext cx="3209544" cy="139950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en-US" sz="3900" b="1" kern="1200"/>
            <a:t>Civil Court</a:t>
          </a:r>
          <a:endParaRPr lang="en-US" sz="3900" kern="1200"/>
        </a:p>
      </dsp:txBody>
      <dsp:txXfrm>
        <a:off x="68318" y="3009395"/>
        <a:ext cx="3072908" cy="12628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1E4132-B32D-41A9-AD08-C053347EE531}">
      <dsp:nvSpPr>
        <dsp:cNvPr id="0" name=""/>
        <dsp:cNvSpPr/>
      </dsp:nvSpPr>
      <dsp:spPr>
        <a:xfrm>
          <a:off x="5549" y="303713"/>
          <a:ext cx="2847007" cy="1138803"/>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13970" rIns="0" bIns="13970" numCol="1" spcCol="1270" anchor="ctr" anchorCtr="0">
          <a:noAutofit/>
        </a:bodyPr>
        <a:lstStyle/>
        <a:p>
          <a:pPr marL="0" lvl="0" indent="0" algn="ctr" defTabSz="977900">
            <a:lnSpc>
              <a:spcPct val="90000"/>
            </a:lnSpc>
            <a:spcBef>
              <a:spcPct val="0"/>
            </a:spcBef>
            <a:spcAft>
              <a:spcPct val="35000"/>
            </a:spcAft>
            <a:buNone/>
          </a:pPr>
          <a:r>
            <a:rPr lang="en-US" sz="2200" b="1" kern="1200" dirty="0"/>
            <a:t>Personality Functioning</a:t>
          </a:r>
          <a:endParaRPr lang="en-US" sz="2200" kern="1200" dirty="0"/>
        </a:p>
      </dsp:txBody>
      <dsp:txXfrm>
        <a:off x="574951" y="303713"/>
        <a:ext cx="1708204" cy="1138803"/>
      </dsp:txXfrm>
    </dsp:sp>
    <dsp:sp modelId="{26231FAB-4AA1-4294-AF70-BD16FDCC7B32}">
      <dsp:nvSpPr>
        <dsp:cNvPr id="0" name=""/>
        <dsp:cNvSpPr/>
      </dsp:nvSpPr>
      <dsp:spPr>
        <a:xfrm>
          <a:off x="2482446" y="400511"/>
          <a:ext cx="2363016" cy="945206"/>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en-US" sz="1900" kern="1200" dirty="0"/>
            <a:t>MMPI-2 MMPI-2RF</a:t>
          </a:r>
        </a:p>
      </dsp:txBody>
      <dsp:txXfrm>
        <a:off x="2955049" y="400511"/>
        <a:ext cx="1417810" cy="945206"/>
      </dsp:txXfrm>
    </dsp:sp>
    <dsp:sp modelId="{69382317-EA45-41EA-94DD-BD49A335B1AF}">
      <dsp:nvSpPr>
        <dsp:cNvPr id="0" name=""/>
        <dsp:cNvSpPr/>
      </dsp:nvSpPr>
      <dsp:spPr>
        <a:xfrm>
          <a:off x="4514640" y="400511"/>
          <a:ext cx="2363016" cy="945206"/>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en-US" sz="1900" kern="1200"/>
            <a:t>PAI</a:t>
          </a:r>
        </a:p>
      </dsp:txBody>
      <dsp:txXfrm>
        <a:off x="4987243" y="400511"/>
        <a:ext cx="1417810" cy="945206"/>
      </dsp:txXfrm>
    </dsp:sp>
    <dsp:sp modelId="{88B4A3E1-427A-424A-AEC3-BFB16D223A34}">
      <dsp:nvSpPr>
        <dsp:cNvPr id="0" name=""/>
        <dsp:cNvSpPr/>
      </dsp:nvSpPr>
      <dsp:spPr>
        <a:xfrm>
          <a:off x="5549" y="1601948"/>
          <a:ext cx="2847007" cy="1138803"/>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13970" rIns="0" bIns="13970" numCol="1" spcCol="1270" anchor="ctr" anchorCtr="0">
          <a:noAutofit/>
        </a:bodyPr>
        <a:lstStyle/>
        <a:p>
          <a:pPr marL="0" lvl="0" indent="0" algn="ctr" defTabSz="977900">
            <a:lnSpc>
              <a:spcPct val="90000"/>
            </a:lnSpc>
            <a:spcBef>
              <a:spcPct val="0"/>
            </a:spcBef>
            <a:spcAft>
              <a:spcPct val="35000"/>
            </a:spcAft>
            <a:buNone/>
          </a:pPr>
          <a:r>
            <a:rPr lang="en-US" sz="2200" b="1" kern="1200"/>
            <a:t>Risk Assessment</a:t>
          </a:r>
          <a:endParaRPr lang="en-US" sz="2200" kern="1200"/>
        </a:p>
      </dsp:txBody>
      <dsp:txXfrm>
        <a:off x="574951" y="1601948"/>
        <a:ext cx="1708204" cy="1138803"/>
      </dsp:txXfrm>
    </dsp:sp>
    <dsp:sp modelId="{65EB3923-C1F8-4B14-B13E-226BFA870168}">
      <dsp:nvSpPr>
        <dsp:cNvPr id="0" name=""/>
        <dsp:cNvSpPr/>
      </dsp:nvSpPr>
      <dsp:spPr>
        <a:xfrm>
          <a:off x="2482446" y="1698747"/>
          <a:ext cx="2363016" cy="945206"/>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en-US" sz="1900" kern="1200"/>
            <a:t>STATIC-99R</a:t>
          </a:r>
        </a:p>
      </dsp:txBody>
      <dsp:txXfrm>
        <a:off x="2955049" y="1698747"/>
        <a:ext cx="1417810" cy="945206"/>
      </dsp:txXfrm>
    </dsp:sp>
    <dsp:sp modelId="{67339C0D-3B43-4B63-B9B2-3CB0841162F3}">
      <dsp:nvSpPr>
        <dsp:cNvPr id="0" name=""/>
        <dsp:cNvSpPr/>
      </dsp:nvSpPr>
      <dsp:spPr>
        <a:xfrm>
          <a:off x="4514640" y="1698747"/>
          <a:ext cx="2363016" cy="945206"/>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en-US" sz="1900" kern="1200"/>
            <a:t>VRS/VRS:SO</a:t>
          </a:r>
        </a:p>
      </dsp:txBody>
      <dsp:txXfrm>
        <a:off x="4987243" y="1698747"/>
        <a:ext cx="1417810" cy="945206"/>
      </dsp:txXfrm>
    </dsp:sp>
    <dsp:sp modelId="{24C12D24-53D6-42F0-831A-16D9E000475A}">
      <dsp:nvSpPr>
        <dsp:cNvPr id="0" name=""/>
        <dsp:cNvSpPr/>
      </dsp:nvSpPr>
      <dsp:spPr>
        <a:xfrm>
          <a:off x="6546834" y="1698747"/>
          <a:ext cx="2363016" cy="945206"/>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en-US" sz="1900" kern="1200"/>
            <a:t>HCR-20/PCL-R</a:t>
          </a:r>
        </a:p>
      </dsp:txBody>
      <dsp:txXfrm>
        <a:off x="7019437" y="1698747"/>
        <a:ext cx="1417810" cy="945206"/>
      </dsp:txXfrm>
    </dsp:sp>
    <dsp:sp modelId="{49A4FC43-AEB2-4724-8C61-BEFFD05B2DA6}">
      <dsp:nvSpPr>
        <dsp:cNvPr id="0" name=""/>
        <dsp:cNvSpPr/>
      </dsp:nvSpPr>
      <dsp:spPr>
        <a:xfrm>
          <a:off x="5549" y="2900184"/>
          <a:ext cx="2847007" cy="1138803"/>
        </a:xfrm>
        <a:prstGeom prst="chevr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13970" rIns="0" bIns="13970" numCol="1" spcCol="1270" anchor="ctr" anchorCtr="0">
          <a:noAutofit/>
        </a:bodyPr>
        <a:lstStyle/>
        <a:p>
          <a:pPr marL="0" lvl="0" indent="0" algn="ctr" defTabSz="977900">
            <a:lnSpc>
              <a:spcPct val="90000"/>
            </a:lnSpc>
            <a:spcBef>
              <a:spcPct val="0"/>
            </a:spcBef>
            <a:spcAft>
              <a:spcPct val="35000"/>
            </a:spcAft>
            <a:buNone/>
          </a:pPr>
          <a:r>
            <a:rPr lang="en-US" sz="2200" b="1" kern="1200"/>
            <a:t>Malingering</a:t>
          </a:r>
          <a:endParaRPr lang="en-US" sz="2200" kern="1200"/>
        </a:p>
      </dsp:txBody>
      <dsp:txXfrm>
        <a:off x="574951" y="2900184"/>
        <a:ext cx="1708204" cy="1138803"/>
      </dsp:txXfrm>
    </dsp:sp>
    <dsp:sp modelId="{318AE111-CF12-40D1-A614-C7812578A1B4}">
      <dsp:nvSpPr>
        <dsp:cNvPr id="0" name=""/>
        <dsp:cNvSpPr/>
      </dsp:nvSpPr>
      <dsp:spPr>
        <a:xfrm>
          <a:off x="2482446" y="2996982"/>
          <a:ext cx="2363016" cy="945206"/>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en-US" sz="1900" kern="1200"/>
            <a:t>VIP</a:t>
          </a:r>
        </a:p>
      </dsp:txBody>
      <dsp:txXfrm>
        <a:off x="2955049" y="2996982"/>
        <a:ext cx="1417810" cy="945206"/>
      </dsp:txXfrm>
    </dsp:sp>
    <dsp:sp modelId="{2FD313FA-1061-4B03-B074-9D2F9C11CBCA}">
      <dsp:nvSpPr>
        <dsp:cNvPr id="0" name=""/>
        <dsp:cNvSpPr/>
      </dsp:nvSpPr>
      <dsp:spPr>
        <a:xfrm>
          <a:off x="4514640" y="2996982"/>
          <a:ext cx="2363016" cy="945206"/>
        </a:xfrm>
        <a:prstGeom prst="chevron">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en-US" sz="1900" kern="1200"/>
            <a:t>TOMM</a:t>
          </a:r>
        </a:p>
      </dsp:txBody>
      <dsp:txXfrm>
        <a:off x="4987243" y="2996982"/>
        <a:ext cx="1417810" cy="9452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86E39C-CD4C-4AA7-9953-FE85F29B554C}">
      <dsp:nvSpPr>
        <dsp:cNvPr id="0" name=""/>
        <dsp:cNvSpPr/>
      </dsp:nvSpPr>
      <dsp:spPr>
        <a:xfrm>
          <a:off x="0" y="3678748"/>
          <a:ext cx="8911687" cy="804820"/>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Forensic clinicians falsely believe using introspection reduces their bias.  </a:t>
          </a:r>
        </a:p>
      </dsp:txBody>
      <dsp:txXfrm>
        <a:off x="0" y="3678748"/>
        <a:ext cx="8911687" cy="804820"/>
      </dsp:txXfrm>
    </dsp:sp>
    <dsp:sp modelId="{447271B5-EFE2-4BBA-A2A0-AA765205E926}">
      <dsp:nvSpPr>
        <dsp:cNvPr id="0" name=""/>
        <dsp:cNvSpPr/>
      </dsp:nvSpPr>
      <dsp:spPr>
        <a:xfrm rot="10800000">
          <a:off x="0" y="2453007"/>
          <a:ext cx="8911687" cy="1237813"/>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Forensic Clinicians have a “The bias blind spot”.  (Neal &amp; Brodsky, 2016; Zapf et al, 2018).</a:t>
          </a:r>
        </a:p>
      </dsp:txBody>
      <dsp:txXfrm rot="10800000">
        <a:off x="0" y="2453007"/>
        <a:ext cx="8911687" cy="804294"/>
      </dsp:txXfrm>
    </dsp:sp>
    <dsp:sp modelId="{DE0D31E4-7841-4892-9DB9-72D29983A8FD}">
      <dsp:nvSpPr>
        <dsp:cNvPr id="0" name=""/>
        <dsp:cNvSpPr/>
      </dsp:nvSpPr>
      <dsp:spPr>
        <a:xfrm rot="10800000">
          <a:off x="0" y="1227266"/>
          <a:ext cx="8911687" cy="1237813"/>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Bias influence legal outcomes and create injustice for an individual.</a:t>
          </a:r>
        </a:p>
      </dsp:txBody>
      <dsp:txXfrm rot="10800000">
        <a:off x="0" y="1227266"/>
        <a:ext cx="8911687" cy="804294"/>
      </dsp:txXfrm>
    </dsp:sp>
    <dsp:sp modelId="{654FE822-87E3-428F-849C-0E317CFEFE19}">
      <dsp:nvSpPr>
        <dsp:cNvPr id="0" name=""/>
        <dsp:cNvSpPr/>
      </dsp:nvSpPr>
      <dsp:spPr>
        <a:xfrm rot="10800000">
          <a:off x="0" y="1524"/>
          <a:ext cx="8911687" cy="1237813"/>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Bias dilutes the science and utility of psychological sciences.</a:t>
          </a:r>
        </a:p>
      </dsp:txBody>
      <dsp:txXfrm rot="10800000">
        <a:off x="0" y="1524"/>
        <a:ext cx="8911687" cy="8042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D3264D-2B45-4C75-98CB-5B46C35442EF}">
      <dsp:nvSpPr>
        <dsp:cNvPr id="0" name=""/>
        <dsp:cNvSpPr/>
      </dsp:nvSpPr>
      <dsp:spPr>
        <a:xfrm>
          <a:off x="0" y="40391"/>
          <a:ext cx="8915400" cy="181817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Bias with the forensic clinician can be defined as anything that skews the final conclusions due to irrelevant, contextual, or personal information. Bias can be </a:t>
          </a:r>
          <a:r>
            <a:rPr lang="en-US" sz="2100" b="1" kern="1200"/>
            <a:t>implicit</a:t>
          </a:r>
          <a:r>
            <a:rPr lang="en-US" sz="2100" kern="1200"/>
            <a:t> (unaware to the examiner) or </a:t>
          </a:r>
          <a:r>
            <a:rPr lang="en-US" sz="2100" b="1" kern="1200"/>
            <a:t>explicit</a:t>
          </a:r>
          <a:r>
            <a:rPr lang="en-US" sz="2100" kern="1200"/>
            <a:t> (aware to the examiner) (Neal &amp; Grisso, 2014b). </a:t>
          </a:r>
        </a:p>
      </dsp:txBody>
      <dsp:txXfrm>
        <a:off x="88756" y="129147"/>
        <a:ext cx="8737888" cy="1640667"/>
      </dsp:txXfrm>
    </dsp:sp>
    <dsp:sp modelId="{3BCFFF69-7B64-4563-8958-559447DF2069}">
      <dsp:nvSpPr>
        <dsp:cNvPr id="0" name=""/>
        <dsp:cNvSpPr/>
      </dsp:nvSpPr>
      <dsp:spPr>
        <a:xfrm>
          <a:off x="0" y="1919051"/>
          <a:ext cx="8915400" cy="181817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Bias is both an </a:t>
          </a:r>
          <a:r>
            <a:rPr lang="en-US" sz="2100" b="1" kern="1200"/>
            <a:t>Ethical problem </a:t>
          </a:r>
          <a:r>
            <a:rPr lang="en-US" sz="2100" kern="1200"/>
            <a:t>and a matter of </a:t>
          </a:r>
          <a:r>
            <a:rPr lang="en-US" sz="2100" b="1" kern="1200"/>
            <a:t>Cognitive error</a:t>
          </a:r>
          <a:r>
            <a:rPr lang="en-US" sz="2100" kern="1200"/>
            <a:t>.</a:t>
          </a:r>
        </a:p>
      </dsp:txBody>
      <dsp:txXfrm>
        <a:off x="88756" y="2007807"/>
        <a:ext cx="8737888" cy="164066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7C6C37-1D20-45CB-93D4-63188858A168}">
      <dsp:nvSpPr>
        <dsp:cNvPr id="0" name=""/>
        <dsp:cNvSpPr/>
      </dsp:nvSpPr>
      <dsp:spPr>
        <a:xfrm>
          <a:off x="0" y="2843616"/>
          <a:ext cx="8915400" cy="933338"/>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Cognitive bias is more implicit in nature (Zapf et al, 2018).</a:t>
          </a:r>
        </a:p>
      </dsp:txBody>
      <dsp:txXfrm>
        <a:off x="0" y="2843616"/>
        <a:ext cx="8915400" cy="933338"/>
      </dsp:txXfrm>
    </dsp:sp>
    <dsp:sp modelId="{9EC5E4FB-B3F3-4B1B-B79D-B15E0020BBEA}">
      <dsp:nvSpPr>
        <dsp:cNvPr id="0" name=""/>
        <dsp:cNvSpPr/>
      </dsp:nvSpPr>
      <dsp:spPr>
        <a:xfrm rot="10800000">
          <a:off x="0" y="1422141"/>
          <a:ext cx="8915400" cy="1435474"/>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The works of Amos Tversky and Daniel Kahneman (1974) built the Heuristics and Bias theory that explains three principle cognitive short cuts in human decision making:  Representativeness, Availability, and Anchoring.  </a:t>
          </a:r>
        </a:p>
      </dsp:txBody>
      <dsp:txXfrm rot="10800000">
        <a:off x="0" y="1422141"/>
        <a:ext cx="8915400" cy="932728"/>
      </dsp:txXfrm>
    </dsp:sp>
    <dsp:sp modelId="{C9C2EFD9-57C8-4726-BDFA-D645D5F6EDEC}">
      <dsp:nvSpPr>
        <dsp:cNvPr id="0" name=""/>
        <dsp:cNvSpPr/>
      </dsp:nvSpPr>
      <dsp:spPr>
        <a:xfrm rot="10800000">
          <a:off x="0" y="667"/>
          <a:ext cx="8915400" cy="1435474"/>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a:t>Cognitive heuristics are problem-solving short-cuts when limited information is available.  </a:t>
          </a:r>
        </a:p>
      </dsp:txBody>
      <dsp:txXfrm rot="10800000">
        <a:off x="0" y="667"/>
        <a:ext cx="8915400" cy="93272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93869B-BD61-4F54-873B-D8135EC6BF9E}">
      <dsp:nvSpPr>
        <dsp:cNvPr id="0" name=""/>
        <dsp:cNvSpPr/>
      </dsp:nvSpPr>
      <dsp:spPr>
        <a:xfrm>
          <a:off x="751482" y="0"/>
          <a:ext cx="8516796" cy="448059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48AE80-5A90-4BA7-B1D2-D0F8BAF3DCEE}">
      <dsp:nvSpPr>
        <dsp:cNvPr id="0" name=""/>
        <dsp:cNvSpPr/>
      </dsp:nvSpPr>
      <dsp:spPr>
        <a:xfrm>
          <a:off x="5014" y="1344177"/>
          <a:ext cx="2411983" cy="179223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Forensic training tracks within academic programs. </a:t>
          </a:r>
        </a:p>
      </dsp:txBody>
      <dsp:txXfrm>
        <a:off x="92504" y="1431667"/>
        <a:ext cx="2237003" cy="1617256"/>
      </dsp:txXfrm>
    </dsp:sp>
    <dsp:sp modelId="{559E026F-EA6F-4A94-BFF0-2FC89050A93F}">
      <dsp:nvSpPr>
        <dsp:cNvPr id="0" name=""/>
        <dsp:cNvSpPr/>
      </dsp:nvSpPr>
      <dsp:spPr>
        <a:xfrm>
          <a:off x="2537597" y="1344177"/>
          <a:ext cx="2411983" cy="179223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Available postgraduate programs.</a:t>
          </a:r>
        </a:p>
      </dsp:txBody>
      <dsp:txXfrm>
        <a:off x="2625087" y="1431667"/>
        <a:ext cx="2237003" cy="1617256"/>
      </dsp:txXfrm>
    </dsp:sp>
    <dsp:sp modelId="{9A3022CD-A56B-4783-B2F7-9A29164AA570}">
      <dsp:nvSpPr>
        <dsp:cNvPr id="0" name=""/>
        <dsp:cNvSpPr/>
      </dsp:nvSpPr>
      <dsp:spPr>
        <a:xfrm>
          <a:off x="5070180" y="1344177"/>
          <a:ext cx="2411983" cy="179223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Ongoing continuing education within the field of forensic science and mental health evaluations.</a:t>
          </a:r>
        </a:p>
      </dsp:txBody>
      <dsp:txXfrm>
        <a:off x="5157670" y="1431667"/>
        <a:ext cx="2237003" cy="1617256"/>
      </dsp:txXfrm>
    </dsp:sp>
    <dsp:sp modelId="{51256980-63FD-446E-AD78-2E24B0EC3D6B}">
      <dsp:nvSpPr>
        <dsp:cNvPr id="0" name=""/>
        <dsp:cNvSpPr/>
      </dsp:nvSpPr>
      <dsp:spPr>
        <a:xfrm>
          <a:off x="7602762" y="1344177"/>
          <a:ext cx="2411983" cy="179223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Trainings that raise awareness on implicit and explicit bias.</a:t>
          </a:r>
        </a:p>
      </dsp:txBody>
      <dsp:txXfrm>
        <a:off x="7690252" y="1431667"/>
        <a:ext cx="2237003" cy="161725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27ED29-B790-47B6-9EDC-09827B50150F}">
      <dsp:nvSpPr>
        <dsp:cNvPr id="0" name=""/>
        <dsp:cNvSpPr/>
      </dsp:nvSpPr>
      <dsp:spPr>
        <a:xfrm>
          <a:off x="0" y="1651"/>
          <a:ext cx="8915400" cy="110930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At the center of the bias dilemma is the forensic clinician.  </a:t>
          </a:r>
        </a:p>
      </dsp:txBody>
      <dsp:txXfrm>
        <a:off x="54152" y="55803"/>
        <a:ext cx="8807096" cy="1001002"/>
      </dsp:txXfrm>
    </dsp:sp>
    <dsp:sp modelId="{09CF0237-7E4B-450C-A11F-0CE9FE2582D4}">
      <dsp:nvSpPr>
        <dsp:cNvPr id="0" name=""/>
        <dsp:cNvSpPr/>
      </dsp:nvSpPr>
      <dsp:spPr>
        <a:xfrm>
          <a:off x="0" y="1168557"/>
          <a:ext cx="8915400" cy="110930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Introspection does not work – However, the clinician is able to observe his or her forensic assessment behavior, choices, and techniques as through another’s eyes can help in seeing bias. </a:t>
          </a:r>
        </a:p>
      </dsp:txBody>
      <dsp:txXfrm>
        <a:off x="54152" y="1222709"/>
        <a:ext cx="8807096" cy="1001002"/>
      </dsp:txXfrm>
    </dsp:sp>
    <dsp:sp modelId="{6C499362-8AA2-427F-B2DD-2171BF853320}">
      <dsp:nvSpPr>
        <dsp:cNvPr id="0" name=""/>
        <dsp:cNvSpPr/>
      </dsp:nvSpPr>
      <dsp:spPr>
        <a:xfrm>
          <a:off x="0" y="2335464"/>
          <a:ext cx="8915400" cy="1109306"/>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Christian clinicians have resources from within their faith that can also aid in mitigating bias in forensic evaluations.   </a:t>
          </a:r>
        </a:p>
      </dsp:txBody>
      <dsp:txXfrm>
        <a:off x="54152" y="2389616"/>
        <a:ext cx="8807096" cy="1001002"/>
      </dsp:txXfrm>
    </dsp:sp>
    <dsp:sp modelId="{19E54232-981C-41AD-A9C6-99BD82A52FA7}">
      <dsp:nvSpPr>
        <dsp:cNvPr id="0" name=""/>
        <dsp:cNvSpPr/>
      </dsp:nvSpPr>
      <dsp:spPr>
        <a:xfrm>
          <a:off x="0" y="3444770"/>
          <a:ext cx="8915400"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064" tIns="25400" rIns="142240" bIns="25400" numCol="1" spcCol="1270" anchor="t" anchorCtr="0">
          <a:noAutofit/>
        </a:bodyPr>
        <a:lstStyle/>
        <a:p>
          <a:pPr marL="171450" lvl="1" indent="-171450" algn="l" defTabSz="711200">
            <a:lnSpc>
              <a:spcPct val="90000"/>
            </a:lnSpc>
            <a:spcBef>
              <a:spcPct val="0"/>
            </a:spcBef>
            <a:spcAft>
              <a:spcPct val="20000"/>
            </a:spcAft>
            <a:buChar char="•"/>
          </a:pPr>
          <a:endParaRPr lang="en-US" sz="1600" kern="1200"/>
        </a:p>
      </dsp:txBody>
      <dsp:txXfrm>
        <a:off x="0" y="3444770"/>
        <a:ext cx="8915400" cy="3312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dirty="0"/>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4/13/2018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ED160FC-17A0-410A-A92F-1E88B385E0D4}"/>
              </a:ext>
            </a:extLst>
          </p:cNvPr>
          <p:cNvPicPr>
            <a:picLocks noChangeAspect="1"/>
          </p:cNvPicPr>
          <p:nvPr/>
        </p:nvPicPr>
        <p:blipFill>
          <a:blip r:embed="rId2"/>
          <a:stretch>
            <a:fillRect/>
          </a:stretch>
        </p:blipFill>
        <p:spPr>
          <a:xfrm>
            <a:off x="10665925" y="4883953"/>
            <a:ext cx="1185672" cy="1560576"/>
          </a:xfrm>
          <a:prstGeom prst="rect">
            <a:avLst/>
          </a:prstGeom>
        </p:spPr>
      </p:pic>
      <p:sp>
        <p:nvSpPr>
          <p:cNvPr id="2" name="Title 1">
            <a:extLst>
              <a:ext uri="{FF2B5EF4-FFF2-40B4-BE49-F238E27FC236}">
                <a16:creationId xmlns:a16="http://schemas.microsoft.com/office/drawing/2014/main" id="{CC7E6FEA-AFA8-43E1-9F6B-177DA03D61B4}"/>
              </a:ext>
            </a:extLst>
          </p:cNvPr>
          <p:cNvSpPr>
            <a:spLocks noGrp="1"/>
          </p:cNvSpPr>
          <p:nvPr>
            <p:ph type="ctrTitle"/>
          </p:nvPr>
        </p:nvSpPr>
        <p:spPr>
          <a:xfrm>
            <a:off x="1816225" y="419450"/>
            <a:ext cx="8915399" cy="3460309"/>
          </a:xfrm>
        </p:spPr>
        <p:txBody>
          <a:bodyPr>
            <a:normAutofit fontScale="90000"/>
          </a:bodyPr>
          <a:lstStyle/>
          <a:p>
            <a:pPr algn="ctr"/>
            <a:r>
              <a:rPr lang="en-US" sz="4400" dirty="0"/>
              <a:t>Using Transformational Psychology to reduce bias and maintain the ethical practice of forensic mental health evaluations</a:t>
            </a:r>
            <a:br>
              <a:rPr lang="en-US" dirty="0"/>
            </a:br>
            <a:endParaRPr lang="en-US" dirty="0"/>
          </a:p>
        </p:txBody>
      </p:sp>
      <p:sp>
        <p:nvSpPr>
          <p:cNvPr id="3" name="Subtitle 2">
            <a:extLst>
              <a:ext uri="{FF2B5EF4-FFF2-40B4-BE49-F238E27FC236}">
                <a16:creationId xmlns:a16="http://schemas.microsoft.com/office/drawing/2014/main" id="{44D27FA9-610E-413D-8080-F05E18C56A06}"/>
              </a:ext>
            </a:extLst>
          </p:cNvPr>
          <p:cNvSpPr>
            <a:spLocks noGrp="1"/>
          </p:cNvSpPr>
          <p:nvPr>
            <p:ph type="subTitle" idx="1"/>
          </p:nvPr>
        </p:nvSpPr>
        <p:spPr>
          <a:xfrm>
            <a:off x="1638300" y="3526341"/>
            <a:ext cx="8915399" cy="1126283"/>
          </a:xfrm>
        </p:spPr>
        <p:txBody>
          <a:bodyPr/>
          <a:lstStyle/>
          <a:p>
            <a:pPr algn="ctr"/>
            <a:r>
              <a:rPr lang="en-US" b="1" dirty="0"/>
              <a:t>2018 Christian Association for Psychological Studies International Conference.</a:t>
            </a:r>
          </a:p>
          <a:p>
            <a:pPr algn="ctr"/>
            <a:r>
              <a:rPr lang="en-US" b="1" dirty="0"/>
              <a:t>Norfolk, VA</a:t>
            </a:r>
          </a:p>
          <a:p>
            <a:pPr algn="ctr"/>
            <a:endParaRPr lang="en-US" dirty="0"/>
          </a:p>
          <a:p>
            <a:pPr algn="ctr"/>
            <a:endParaRPr lang="en-US" dirty="0"/>
          </a:p>
          <a:p>
            <a:pPr algn="ctr"/>
            <a:endParaRPr lang="en-US" dirty="0"/>
          </a:p>
          <a:p>
            <a:endParaRPr lang="en-US" dirty="0"/>
          </a:p>
        </p:txBody>
      </p:sp>
      <p:sp>
        <p:nvSpPr>
          <p:cNvPr id="4" name="Subtitle 2">
            <a:extLst>
              <a:ext uri="{FF2B5EF4-FFF2-40B4-BE49-F238E27FC236}">
                <a16:creationId xmlns:a16="http://schemas.microsoft.com/office/drawing/2014/main" id="{C9879CD3-1AFB-4636-AEB0-7E1744CF508D}"/>
              </a:ext>
            </a:extLst>
          </p:cNvPr>
          <p:cNvSpPr txBox="1">
            <a:spLocks/>
          </p:cNvSpPr>
          <p:nvPr/>
        </p:nvSpPr>
        <p:spPr>
          <a:xfrm>
            <a:off x="1816226" y="4510557"/>
            <a:ext cx="8915399" cy="1168257"/>
          </a:xfrm>
          <a:prstGeom prst="rect">
            <a:avLst/>
          </a:prstGeom>
        </p:spPr>
        <p:txBody>
          <a:bodyPr vert="horz" lIns="91440" tIns="45720" rIns="91440" bIns="45720" rtlCol="0" anchor="t">
            <a:normAutofit lnSpcReduction="10000"/>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endParaRPr lang="en-US" dirty="0"/>
          </a:p>
          <a:p>
            <a:pPr algn="ctr">
              <a:spcBef>
                <a:spcPts val="0"/>
              </a:spcBef>
            </a:pPr>
            <a:r>
              <a:rPr lang="en-US" b="1" dirty="0">
                <a:latin typeface="Times New Roman" panose="02020603050405020304" pitchFamily="18" charset="0"/>
                <a:ea typeface="Calibri" panose="020F0502020204030204" pitchFamily="34" charset="0"/>
                <a:cs typeface="Times New Roman" panose="02020603050405020304" pitchFamily="18" charset="0"/>
              </a:rPr>
              <a:t>Thomas Knudsen, </a:t>
            </a:r>
            <a:r>
              <a:rPr lang="en-US" b="1" dirty="0" err="1">
                <a:latin typeface="Times New Roman" panose="02020603050405020304" pitchFamily="18" charset="0"/>
                <a:ea typeface="Calibri" panose="020F0502020204030204" pitchFamily="34" charset="0"/>
                <a:cs typeface="Times New Roman" panose="02020603050405020304" pitchFamily="18" charset="0"/>
              </a:rPr>
              <a:t>Psy.D</a:t>
            </a:r>
            <a:r>
              <a:rPr lang="en-US" b="1" dirty="0">
                <a:latin typeface="Times New Roman" panose="02020603050405020304" pitchFamily="18" charset="0"/>
                <a:ea typeface="Calibri" panose="020F0502020204030204" pitchFamily="34" charset="0"/>
                <a:cs typeface="Times New Roman" panose="02020603050405020304" pitchFamily="18" charset="0"/>
              </a:rPr>
              <a:t>., ABPP</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algn="ctr">
              <a:spcBef>
                <a:spcPts val="0"/>
              </a:spcBef>
            </a:pPr>
            <a:r>
              <a:rPr lang="en-US" b="1" dirty="0" err="1">
                <a:latin typeface="Times New Roman" panose="02020603050405020304" pitchFamily="18" charset="0"/>
                <a:ea typeface="Calibri" panose="020F0502020204030204" pitchFamily="34" charset="0"/>
                <a:cs typeface="Times New Roman" panose="02020603050405020304" pitchFamily="18" charset="0"/>
              </a:rPr>
              <a:t>Rubenzahl</a:t>
            </a:r>
            <a:r>
              <a:rPr lang="en-US" b="1" dirty="0">
                <a:latin typeface="Times New Roman" panose="02020603050405020304" pitchFamily="18" charset="0"/>
                <a:ea typeface="Calibri" panose="020F0502020204030204" pitchFamily="34" charset="0"/>
                <a:cs typeface="Times New Roman" panose="02020603050405020304" pitchFamily="18" charset="0"/>
              </a:rPr>
              <a:t>, Knudsen &amp; Associates Psychological Services, PC.  Watertown, NY</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algn="ctr">
              <a:spcBef>
                <a:spcPts val="0"/>
              </a:spcBef>
            </a:pPr>
            <a:r>
              <a:rPr lang="en-US" b="1" dirty="0">
                <a:latin typeface="Times New Roman" panose="02020603050405020304" pitchFamily="18" charset="0"/>
                <a:ea typeface="Calibri" panose="020F0502020204030204" pitchFamily="34" charset="0"/>
                <a:cs typeface="Times New Roman" panose="02020603050405020304" pitchFamily="18" charset="0"/>
              </a:rPr>
              <a:t>State University of New York, Jefferson</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algn="ctr"/>
            <a:endParaRPr lang="en-US" dirty="0"/>
          </a:p>
          <a:p>
            <a:endParaRPr lang="en-US" dirty="0"/>
          </a:p>
        </p:txBody>
      </p:sp>
      <p:pic>
        <p:nvPicPr>
          <p:cNvPr id="8" name="Picture 7">
            <a:extLst>
              <a:ext uri="{FF2B5EF4-FFF2-40B4-BE49-F238E27FC236}">
                <a16:creationId xmlns:a16="http://schemas.microsoft.com/office/drawing/2014/main" id="{9DC10146-03AC-4F79-91F1-1C066D30B84D}"/>
              </a:ext>
            </a:extLst>
          </p:cNvPr>
          <p:cNvPicPr>
            <a:picLocks noChangeAspect="1"/>
          </p:cNvPicPr>
          <p:nvPr/>
        </p:nvPicPr>
        <p:blipFill>
          <a:blip r:embed="rId3"/>
          <a:stretch>
            <a:fillRect/>
          </a:stretch>
        </p:blipFill>
        <p:spPr>
          <a:xfrm>
            <a:off x="1020632" y="5419091"/>
            <a:ext cx="2238375" cy="1143000"/>
          </a:xfrm>
          <a:prstGeom prst="rect">
            <a:avLst/>
          </a:prstGeom>
        </p:spPr>
      </p:pic>
    </p:spTree>
    <p:extLst>
      <p:ext uri="{BB962C8B-B14F-4D97-AF65-F5344CB8AC3E}">
        <p14:creationId xmlns:p14="http://schemas.microsoft.com/office/powerpoint/2010/main" val="2996165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B51A9-51F2-4B25-B789-0B65CF085FD3}"/>
              </a:ext>
            </a:extLst>
          </p:cNvPr>
          <p:cNvSpPr>
            <a:spLocks noGrp="1"/>
          </p:cNvSpPr>
          <p:nvPr>
            <p:ph type="title"/>
          </p:nvPr>
        </p:nvSpPr>
        <p:spPr/>
        <p:txBody>
          <a:bodyPr/>
          <a:lstStyle/>
          <a:p>
            <a:r>
              <a:rPr lang="en-US" dirty="0"/>
              <a:t>Bias	in Forensic Psychology</a:t>
            </a:r>
            <a:br>
              <a:rPr lang="en-US" dirty="0"/>
            </a:br>
            <a:r>
              <a:rPr lang="en-US" dirty="0"/>
              <a:t>	</a:t>
            </a:r>
            <a:r>
              <a:rPr lang="en-US" sz="2400" b="1" dirty="0"/>
              <a:t>Ethical Bias</a:t>
            </a:r>
          </a:p>
        </p:txBody>
      </p:sp>
      <p:sp>
        <p:nvSpPr>
          <p:cNvPr id="3" name="Content Placeholder 2">
            <a:extLst>
              <a:ext uri="{FF2B5EF4-FFF2-40B4-BE49-F238E27FC236}">
                <a16:creationId xmlns:a16="http://schemas.microsoft.com/office/drawing/2014/main" id="{9EEAF18B-A984-484A-8233-14629B8F20EC}"/>
              </a:ext>
            </a:extLst>
          </p:cNvPr>
          <p:cNvSpPr>
            <a:spLocks noGrp="1"/>
          </p:cNvSpPr>
          <p:nvPr>
            <p:ph idx="1"/>
          </p:nvPr>
        </p:nvSpPr>
        <p:spPr/>
        <p:txBody>
          <a:bodyPr/>
          <a:lstStyle/>
          <a:p>
            <a:r>
              <a:rPr lang="en-US" b="1" dirty="0"/>
              <a:t>Ethical Bias </a:t>
            </a:r>
            <a:r>
              <a:rPr lang="en-US" dirty="0"/>
              <a:t>is based on pre-conceived beliefs of the clinician (</a:t>
            </a:r>
            <a:r>
              <a:rPr lang="en-US" dirty="0" err="1"/>
              <a:t>Guarrera</a:t>
            </a:r>
            <a:r>
              <a:rPr lang="en-US" dirty="0"/>
              <a:t>, </a:t>
            </a:r>
            <a:r>
              <a:rPr lang="en-US" dirty="0" err="1"/>
              <a:t>Murrie</a:t>
            </a:r>
            <a:r>
              <a:rPr lang="en-US" dirty="0"/>
              <a:t> et al 2017).  </a:t>
            </a:r>
          </a:p>
          <a:p>
            <a:r>
              <a:rPr lang="en-US" dirty="0"/>
              <a:t> The APA (2013) Guidelines for the practice of forensic psychology states (2.07), “Forensic practitioners recognize that their own cultures, attitudes, values, beliefs, opinions, or biases may affect their ability to practice in a competent and impartial manner. When such factors may diminish their ability to practice in a competent and impartial manner, forensic practitioners may take steps to correct or limit such effects, decline participation in the matter, or limit their participation in a manner that is consistent with professional obligations.”</a:t>
            </a:r>
          </a:p>
          <a:p>
            <a:endParaRPr lang="en-US" dirty="0"/>
          </a:p>
        </p:txBody>
      </p:sp>
    </p:spTree>
    <p:extLst>
      <p:ext uri="{BB962C8B-B14F-4D97-AF65-F5344CB8AC3E}">
        <p14:creationId xmlns:p14="http://schemas.microsoft.com/office/powerpoint/2010/main" val="2165180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EC7E4-A2A4-4DA0-9338-06329DA7AA60}"/>
              </a:ext>
            </a:extLst>
          </p:cNvPr>
          <p:cNvSpPr>
            <a:spLocks noGrp="1"/>
          </p:cNvSpPr>
          <p:nvPr>
            <p:ph type="title"/>
          </p:nvPr>
        </p:nvSpPr>
        <p:spPr/>
        <p:txBody>
          <a:bodyPr/>
          <a:lstStyle/>
          <a:p>
            <a:r>
              <a:rPr lang="en-US" dirty="0"/>
              <a:t>Bias	in Forensic Psychology</a:t>
            </a:r>
            <a:br>
              <a:rPr lang="en-US" dirty="0"/>
            </a:br>
            <a:r>
              <a:rPr lang="en-US" dirty="0"/>
              <a:t>	</a:t>
            </a:r>
            <a:r>
              <a:rPr lang="en-US" sz="2400" b="1" dirty="0"/>
              <a:t>Ethical Bias</a:t>
            </a:r>
            <a:endParaRPr lang="en-US" dirty="0"/>
          </a:p>
        </p:txBody>
      </p:sp>
      <p:sp>
        <p:nvSpPr>
          <p:cNvPr id="3" name="Content Placeholder 2">
            <a:extLst>
              <a:ext uri="{FF2B5EF4-FFF2-40B4-BE49-F238E27FC236}">
                <a16:creationId xmlns:a16="http://schemas.microsoft.com/office/drawing/2014/main" id="{A0ECA9AD-CF99-4D07-A590-082907B58020}"/>
              </a:ext>
            </a:extLst>
          </p:cNvPr>
          <p:cNvSpPr>
            <a:spLocks noGrp="1"/>
          </p:cNvSpPr>
          <p:nvPr>
            <p:ph idx="1"/>
          </p:nvPr>
        </p:nvSpPr>
        <p:spPr>
          <a:xfrm>
            <a:off x="2589212" y="2133599"/>
            <a:ext cx="8915400" cy="4242033"/>
          </a:xfrm>
        </p:spPr>
        <p:txBody>
          <a:bodyPr>
            <a:normAutofit/>
          </a:bodyPr>
          <a:lstStyle/>
          <a:p>
            <a:r>
              <a:rPr lang="en-US" b="1" dirty="0"/>
              <a:t>Personal Attitudes</a:t>
            </a:r>
          </a:p>
          <a:p>
            <a:pPr lvl="1"/>
            <a:r>
              <a:rPr lang="en-US" dirty="0">
                <a:solidFill>
                  <a:schemeClr val="tx1"/>
                </a:solidFill>
              </a:rPr>
              <a:t>Neal and Brodsky (2016) surveyed forensic clinicians concerning bias and found that preexisting personal, moral, and political values can influence their forensic opinions.   </a:t>
            </a:r>
          </a:p>
          <a:p>
            <a:pPr lvl="1"/>
            <a:r>
              <a:rPr lang="en-US" dirty="0" err="1">
                <a:solidFill>
                  <a:schemeClr val="tx1"/>
                </a:solidFill>
              </a:rPr>
              <a:t>Homant</a:t>
            </a:r>
            <a:r>
              <a:rPr lang="en-US" dirty="0">
                <a:solidFill>
                  <a:schemeClr val="tx1"/>
                </a:solidFill>
              </a:rPr>
              <a:t> and Kennedy (1987) found that the personal attitude of the forensic clinician predicted whether the psychologist came to an opinion of not guilty by reason of insanity.  </a:t>
            </a:r>
          </a:p>
          <a:p>
            <a:pPr lvl="1"/>
            <a:endParaRPr lang="en-US" dirty="0"/>
          </a:p>
          <a:p>
            <a:r>
              <a:rPr lang="en-US" b="1" dirty="0"/>
              <a:t>Personality Traits.</a:t>
            </a:r>
          </a:p>
          <a:p>
            <a:pPr lvl="1"/>
            <a:r>
              <a:rPr lang="en-US" dirty="0"/>
              <a:t>AK Miller and colleagues (2011) found that self-reported personality factors (agreeableness) affected the ratings used on the PCL-R. </a:t>
            </a:r>
          </a:p>
          <a:p>
            <a:pPr lvl="1"/>
            <a:endParaRPr lang="en-US" dirty="0"/>
          </a:p>
        </p:txBody>
      </p:sp>
    </p:spTree>
    <p:extLst>
      <p:ext uri="{BB962C8B-B14F-4D97-AF65-F5344CB8AC3E}">
        <p14:creationId xmlns:p14="http://schemas.microsoft.com/office/powerpoint/2010/main" val="404643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8" dur="500"/>
                                        <p:tgtEl>
                                          <p:spTgt spid="3">
                                            <p:txEl>
                                              <p:pRg st="4" end="4"/>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DDB7D-3C83-4E86-B235-3D4EE6F263F5}"/>
              </a:ext>
            </a:extLst>
          </p:cNvPr>
          <p:cNvSpPr>
            <a:spLocks noGrp="1"/>
          </p:cNvSpPr>
          <p:nvPr>
            <p:ph type="title"/>
          </p:nvPr>
        </p:nvSpPr>
        <p:spPr/>
        <p:txBody>
          <a:bodyPr/>
          <a:lstStyle/>
          <a:p>
            <a:r>
              <a:rPr lang="en-US" dirty="0"/>
              <a:t>Bias	in Forensic Psychology</a:t>
            </a:r>
            <a:br>
              <a:rPr lang="en-US" dirty="0"/>
            </a:br>
            <a:r>
              <a:rPr lang="en-US" dirty="0"/>
              <a:t>	</a:t>
            </a:r>
            <a:r>
              <a:rPr lang="en-US" sz="2400" b="1" dirty="0"/>
              <a:t>Ethical Bias</a:t>
            </a:r>
            <a:endParaRPr lang="en-US" dirty="0"/>
          </a:p>
        </p:txBody>
      </p:sp>
      <p:sp>
        <p:nvSpPr>
          <p:cNvPr id="3" name="Content Placeholder 2">
            <a:extLst>
              <a:ext uri="{FF2B5EF4-FFF2-40B4-BE49-F238E27FC236}">
                <a16:creationId xmlns:a16="http://schemas.microsoft.com/office/drawing/2014/main" id="{EB5996A6-3DC0-4D68-9B00-639A739B809E}"/>
              </a:ext>
            </a:extLst>
          </p:cNvPr>
          <p:cNvSpPr>
            <a:spLocks noGrp="1"/>
          </p:cNvSpPr>
          <p:nvPr>
            <p:ph idx="1"/>
          </p:nvPr>
        </p:nvSpPr>
        <p:spPr/>
        <p:txBody>
          <a:bodyPr>
            <a:normAutofit/>
          </a:bodyPr>
          <a:lstStyle/>
          <a:p>
            <a:r>
              <a:rPr lang="en-US" b="1" dirty="0"/>
              <a:t>Lack of proper training</a:t>
            </a:r>
            <a:r>
              <a:rPr lang="en-US" dirty="0"/>
              <a:t>.  </a:t>
            </a:r>
          </a:p>
          <a:p>
            <a:pPr lvl="1"/>
            <a:r>
              <a:rPr lang="en-US" dirty="0">
                <a:solidFill>
                  <a:schemeClr val="tx1"/>
                </a:solidFill>
              </a:rPr>
              <a:t>Neal and </a:t>
            </a:r>
            <a:r>
              <a:rPr lang="en-US" dirty="0" err="1">
                <a:solidFill>
                  <a:schemeClr val="tx1"/>
                </a:solidFill>
              </a:rPr>
              <a:t>Grisso</a:t>
            </a:r>
            <a:r>
              <a:rPr lang="en-US" dirty="0">
                <a:solidFill>
                  <a:schemeClr val="tx1"/>
                </a:solidFill>
              </a:rPr>
              <a:t> (2014a) surveyed a large international sample of forensic clinician about their practice.  They reported that only 74% of those surveyed used at least one standardized assessment tool.  Thus, the other 24% relied solely on clinical judgment.  Those that used standardized assessment tools listed 286 different tools.</a:t>
            </a:r>
          </a:p>
          <a:p>
            <a:pPr lvl="1"/>
            <a:r>
              <a:rPr lang="en-US" dirty="0">
                <a:solidFill>
                  <a:schemeClr val="tx1"/>
                </a:solidFill>
              </a:rPr>
              <a:t>NY CLS CPLR § 3101 - installing the witness as an expert.</a:t>
            </a:r>
          </a:p>
          <a:p>
            <a:endParaRPr lang="en-US" dirty="0">
              <a:solidFill>
                <a:schemeClr val="tx1"/>
              </a:solidFill>
            </a:endParaRPr>
          </a:p>
          <a:p>
            <a:r>
              <a:rPr lang="en-US" b="1" dirty="0"/>
              <a:t>Adversarial allegiance </a:t>
            </a:r>
            <a:r>
              <a:rPr lang="en-US" dirty="0"/>
              <a:t>- the tendency of the forensic examiner to make a clinical judgment to the advantage of the party that retained them.  The forensic examiner will side either explicitly (the hired gun) or implicitly (finding favor in the payor).  </a:t>
            </a:r>
            <a:endParaRPr lang="en-US" dirty="0">
              <a:solidFill>
                <a:schemeClr val="tx1"/>
              </a:solidFill>
            </a:endParaRPr>
          </a:p>
        </p:txBody>
      </p:sp>
    </p:spTree>
    <p:extLst>
      <p:ext uri="{BB962C8B-B14F-4D97-AF65-F5344CB8AC3E}">
        <p14:creationId xmlns:p14="http://schemas.microsoft.com/office/powerpoint/2010/main" val="389251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7ED97-3832-49E9-A127-C71B2D067879}"/>
              </a:ext>
            </a:extLst>
          </p:cNvPr>
          <p:cNvSpPr>
            <a:spLocks noGrp="1"/>
          </p:cNvSpPr>
          <p:nvPr>
            <p:ph type="title"/>
          </p:nvPr>
        </p:nvSpPr>
        <p:spPr/>
        <p:txBody>
          <a:bodyPr/>
          <a:lstStyle/>
          <a:p>
            <a:r>
              <a:rPr lang="en-US" dirty="0"/>
              <a:t>Bias	in Forensic Psychology</a:t>
            </a:r>
            <a:br>
              <a:rPr lang="en-US" dirty="0"/>
            </a:br>
            <a:r>
              <a:rPr lang="en-US" dirty="0"/>
              <a:t>	</a:t>
            </a:r>
            <a:r>
              <a:rPr lang="en-US" sz="2400" b="1" dirty="0"/>
              <a:t>Cognitive Bias</a:t>
            </a:r>
            <a:endParaRPr lang="en-US" dirty="0"/>
          </a:p>
        </p:txBody>
      </p:sp>
      <p:graphicFrame>
        <p:nvGraphicFramePr>
          <p:cNvPr id="5" name="Content Placeholder 4">
            <a:extLst>
              <a:ext uri="{FF2B5EF4-FFF2-40B4-BE49-F238E27FC236}">
                <a16:creationId xmlns:a16="http://schemas.microsoft.com/office/drawing/2014/main" id="{9DB2AD57-8DB4-4CE6-A8E4-012EF8D5CCC1}"/>
              </a:ext>
            </a:extLst>
          </p:cNvPr>
          <p:cNvGraphicFramePr>
            <a:graphicFrameLocks noGrp="1"/>
          </p:cNvGraphicFramePr>
          <p:nvPr>
            <p:ph idx="1"/>
            <p:extLst>
              <p:ext uri="{D42A27DB-BD31-4B8C-83A1-F6EECF244321}">
                <p14:modId xmlns:p14="http://schemas.microsoft.com/office/powerpoint/2010/main" val="2663557315"/>
              </p:ext>
            </p:extLst>
          </p:nvPr>
        </p:nvGraphicFramePr>
        <p:xfrm>
          <a:off x="2589212" y="2133600"/>
          <a:ext cx="8915400" cy="3777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9413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411A7-2192-4EC3-B843-539FF1555E5B}"/>
              </a:ext>
            </a:extLst>
          </p:cNvPr>
          <p:cNvSpPr>
            <a:spLocks noGrp="1"/>
          </p:cNvSpPr>
          <p:nvPr>
            <p:ph type="title"/>
          </p:nvPr>
        </p:nvSpPr>
        <p:spPr/>
        <p:txBody>
          <a:bodyPr/>
          <a:lstStyle/>
          <a:p>
            <a:r>
              <a:rPr lang="en-US" dirty="0"/>
              <a:t>Bias	in Forensic Psychology</a:t>
            </a:r>
            <a:br>
              <a:rPr lang="en-US" dirty="0"/>
            </a:br>
            <a:r>
              <a:rPr lang="en-US" dirty="0"/>
              <a:t>	</a:t>
            </a:r>
            <a:r>
              <a:rPr lang="en-US" sz="2400" b="1" dirty="0"/>
              <a:t>Cognitive Bias</a:t>
            </a:r>
            <a:endParaRPr lang="en-US" dirty="0"/>
          </a:p>
        </p:txBody>
      </p:sp>
      <p:sp>
        <p:nvSpPr>
          <p:cNvPr id="3" name="Content Placeholder 2">
            <a:extLst>
              <a:ext uri="{FF2B5EF4-FFF2-40B4-BE49-F238E27FC236}">
                <a16:creationId xmlns:a16="http://schemas.microsoft.com/office/drawing/2014/main" id="{001CDBC3-BA30-44C9-94B8-8ADE4B55E06C}"/>
              </a:ext>
            </a:extLst>
          </p:cNvPr>
          <p:cNvSpPr>
            <a:spLocks noGrp="1"/>
          </p:cNvSpPr>
          <p:nvPr>
            <p:ph idx="1"/>
          </p:nvPr>
        </p:nvSpPr>
        <p:spPr/>
        <p:txBody>
          <a:bodyPr/>
          <a:lstStyle/>
          <a:p>
            <a:r>
              <a:rPr lang="en-US" b="1" dirty="0"/>
              <a:t>The Representativeness heuristic </a:t>
            </a:r>
            <a:r>
              <a:rPr lang="en-US" dirty="0"/>
              <a:t>- refers to a decision-making error occurring when evidence is overemphasis because it fits into the evaluator's preconceived prototype of the situation or person evaluated (Stahl, 2006; Neal &amp; </a:t>
            </a:r>
            <a:r>
              <a:rPr lang="en-US" dirty="0" err="1"/>
              <a:t>Grisso</a:t>
            </a:r>
            <a:r>
              <a:rPr lang="en-US" dirty="0"/>
              <a:t>, 2014). </a:t>
            </a:r>
          </a:p>
          <a:p>
            <a:endParaRPr lang="en-US" dirty="0"/>
          </a:p>
          <a:p>
            <a:r>
              <a:rPr lang="en-US" dirty="0"/>
              <a:t>Example:  A forensic evaluator receives court documentation outlining erratic, moody, violent behavior by a mother in a custody case.  The information appears to resemble someone with a borderline personality disorder.  When the individual is being clinically evaluated, evidence of her emotional dysregulation is overemphasized because she fits the prototype often ascribed to individuals with BPD.  </a:t>
            </a:r>
            <a:br>
              <a:rPr lang="en-US" dirty="0"/>
            </a:br>
            <a:endParaRPr lang="en-US" dirty="0"/>
          </a:p>
          <a:p>
            <a:endParaRPr lang="en-US" dirty="0"/>
          </a:p>
        </p:txBody>
      </p:sp>
    </p:spTree>
    <p:extLst>
      <p:ext uri="{BB962C8B-B14F-4D97-AF65-F5344CB8AC3E}">
        <p14:creationId xmlns:p14="http://schemas.microsoft.com/office/powerpoint/2010/main" val="261364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2DDFA-4024-48F7-AEAF-4BB870CF2FAB}"/>
              </a:ext>
            </a:extLst>
          </p:cNvPr>
          <p:cNvSpPr>
            <a:spLocks noGrp="1"/>
          </p:cNvSpPr>
          <p:nvPr>
            <p:ph type="title"/>
          </p:nvPr>
        </p:nvSpPr>
        <p:spPr/>
        <p:txBody>
          <a:bodyPr/>
          <a:lstStyle/>
          <a:p>
            <a:r>
              <a:rPr lang="en-US" dirty="0"/>
              <a:t>Bias	in Forensic Psychology</a:t>
            </a:r>
            <a:br>
              <a:rPr lang="en-US" dirty="0"/>
            </a:br>
            <a:r>
              <a:rPr lang="en-US" dirty="0"/>
              <a:t>	</a:t>
            </a:r>
            <a:r>
              <a:rPr lang="en-US" sz="2400" b="1" dirty="0"/>
              <a:t>Cognitive Bias</a:t>
            </a:r>
            <a:endParaRPr lang="en-US" dirty="0"/>
          </a:p>
        </p:txBody>
      </p:sp>
      <p:sp>
        <p:nvSpPr>
          <p:cNvPr id="3" name="Content Placeholder 2">
            <a:extLst>
              <a:ext uri="{FF2B5EF4-FFF2-40B4-BE49-F238E27FC236}">
                <a16:creationId xmlns:a16="http://schemas.microsoft.com/office/drawing/2014/main" id="{F238029C-35CF-4184-BAD2-ED94BFC66779}"/>
              </a:ext>
            </a:extLst>
          </p:cNvPr>
          <p:cNvSpPr>
            <a:spLocks noGrp="1"/>
          </p:cNvSpPr>
          <p:nvPr>
            <p:ph idx="1"/>
          </p:nvPr>
        </p:nvSpPr>
        <p:spPr/>
        <p:txBody>
          <a:bodyPr/>
          <a:lstStyle/>
          <a:p>
            <a:r>
              <a:rPr lang="en-US" b="1" dirty="0"/>
              <a:t>The Availability heuristic- </a:t>
            </a:r>
            <a:r>
              <a:rPr lang="en-US" dirty="0"/>
              <a:t>refers to the decision-making error that happens when the evaluator overestimates the probability that an event can occur because prior incidents of the event are easy to recall.</a:t>
            </a:r>
          </a:p>
          <a:p>
            <a:r>
              <a:rPr lang="en-US" dirty="0"/>
              <a:t>A clinician may assign a high-risk conclusion on a sexual offender being released on parole even though the statistical data says otherwise since there was a recent high-profile re-offense in the local community.  </a:t>
            </a:r>
          </a:p>
          <a:p>
            <a:r>
              <a:rPr lang="en-US" dirty="0"/>
              <a:t>Within the Availability Heuristic category is also the </a:t>
            </a:r>
            <a:r>
              <a:rPr lang="en-US" b="1" dirty="0"/>
              <a:t>confirmation bias </a:t>
            </a:r>
            <a:r>
              <a:rPr lang="en-US" dirty="0"/>
              <a:t>where the data that supports the clinician's hypothesis is overestimated without an equal weight on the data the contradicts the clinician's hypothesis.   </a:t>
            </a:r>
          </a:p>
          <a:p>
            <a:endParaRPr lang="en-US" dirty="0"/>
          </a:p>
        </p:txBody>
      </p:sp>
    </p:spTree>
    <p:extLst>
      <p:ext uri="{BB962C8B-B14F-4D97-AF65-F5344CB8AC3E}">
        <p14:creationId xmlns:p14="http://schemas.microsoft.com/office/powerpoint/2010/main" val="313966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DF41C-5A1E-4AB8-98CC-A76D54105285}"/>
              </a:ext>
            </a:extLst>
          </p:cNvPr>
          <p:cNvSpPr>
            <a:spLocks noGrp="1"/>
          </p:cNvSpPr>
          <p:nvPr>
            <p:ph type="title"/>
          </p:nvPr>
        </p:nvSpPr>
        <p:spPr/>
        <p:txBody>
          <a:bodyPr/>
          <a:lstStyle/>
          <a:p>
            <a:r>
              <a:rPr lang="en-US" dirty="0"/>
              <a:t>Bias	in Forensic Psychology</a:t>
            </a:r>
            <a:br>
              <a:rPr lang="en-US" dirty="0"/>
            </a:br>
            <a:r>
              <a:rPr lang="en-US" dirty="0"/>
              <a:t>	</a:t>
            </a:r>
            <a:r>
              <a:rPr lang="en-US" sz="2400" b="1" dirty="0"/>
              <a:t>Cognitive Bias</a:t>
            </a:r>
            <a:endParaRPr lang="en-US" dirty="0"/>
          </a:p>
        </p:txBody>
      </p:sp>
      <p:sp>
        <p:nvSpPr>
          <p:cNvPr id="3" name="Content Placeholder 2">
            <a:extLst>
              <a:ext uri="{FF2B5EF4-FFF2-40B4-BE49-F238E27FC236}">
                <a16:creationId xmlns:a16="http://schemas.microsoft.com/office/drawing/2014/main" id="{9197FF1F-5D2F-45E7-A3AB-AC39AC66AE5E}"/>
              </a:ext>
            </a:extLst>
          </p:cNvPr>
          <p:cNvSpPr>
            <a:spLocks noGrp="1"/>
          </p:cNvSpPr>
          <p:nvPr>
            <p:ph idx="1"/>
          </p:nvPr>
        </p:nvSpPr>
        <p:spPr/>
        <p:txBody>
          <a:bodyPr/>
          <a:lstStyle/>
          <a:p>
            <a:r>
              <a:rPr lang="en-US" b="1" dirty="0"/>
              <a:t>Anchoring heuristic - </a:t>
            </a:r>
            <a:r>
              <a:rPr lang="en-US" dirty="0"/>
              <a:t>the forensic evaluator is influenced by the initial information involved in the assessment.  This is also called the </a:t>
            </a:r>
            <a:r>
              <a:rPr lang="en-US" b="1" dirty="0"/>
              <a:t>primacy effect </a:t>
            </a:r>
            <a:r>
              <a:rPr lang="en-US" dirty="0"/>
              <a:t>in forensic assessments. </a:t>
            </a:r>
          </a:p>
          <a:p>
            <a:endParaRPr lang="en-US" dirty="0"/>
          </a:p>
          <a:p>
            <a:r>
              <a:rPr lang="en-US" dirty="0"/>
              <a:t>Example:  The Anchoring Heuristic is often seen in custody evaluations where the information of the first parent interviewed is considered more valid than the second parent.  In other types of forensic evaluations, the first set of background information or testing data unintentionally can weigh heavier in the mind of the forensic clinician.  </a:t>
            </a:r>
          </a:p>
          <a:p>
            <a:endParaRPr lang="en-US" dirty="0"/>
          </a:p>
        </p:txBody>
      </p:sp>
    </p:spTree>
    <p:extLst>
      <p:ext uri="{BB962C8B-B14F-4D97-AF65-F5344CB8AC3E}">
        <p14:creationId xmlns:p14="http://schemas.microsoft.com/office/powerpoint/2010/main" val="202420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8B269-D6DC-4096-9AC9-29F30A6EC884}"/>
              </a:ext>
            </a:extLst>
          </p:cNvPr>
          <p:cNvSpPr>
            <a:spLocks noGrp="1"/>
          </p:cNvSpPr>
          <p:nvPr>
            <p:ph type="title"/>
          </p:nvPr>
        </p:nvSpPr>
        <p:spPr/>
        <p:txBody>
          <a:bodyPr/>
          <a:lstStyle/>
          <a:p>
            <a:r>
              <a:rPr lang="en-US" dirty="0"/>
              <a:t>Bias	in Forensic Psychology</a:t>
            </a:r>
            <a:br>
              <a:rPr lang="en-US" dirty="0"/>
            </a:br>
            <a:r>
              <a:rPr lang="en-US" dirty="0"/>
              <a:t>	</a:t>
            </a:r>
            <a:r>
              <a:rPr lang="en-US" sz="2400" b="1" dirty="0"/>
              <a:t>Bias Mitigation:  Proper training </a:t>
            </a:r>
            <a:endParaRPr lang="en-US" sz="2400" dirty="0"/>
          </a:p>
        </p:txBody>
      </p:sp>
      <p:graphicFrame>
        <p:nvGraphicFramePr>
          <p:cNvPr id="4" name="Content Placeholder 3">
            <a:extLst>
              <a:ext uri="{FF2B5EF4-FFF2-40B4-BE49-F238E27FC236}">
                <a16:creationId xmlns:a16="http://schemas.microsoft.com/office/drawing/2014/main" id="{70B7F449-9682-433F-A1CD-C5BE826AC243}"/>
              </a:ext>
            </a:extLst>
          </p:cNvPr>
          <p:cNvGraphicFramePr>
            <a:graphicFrameLocks noGrp="1"/>
          </p:cNvGraphicFramePr>
          <p:nvPr>
            <p:ph idx="1"/>
            <p:extLst>
              <p:ext uri="{D42A27DB-BD31-4B8C-83A1-F6EECF244321}">
                <p14:modId xmlns:p14="http://schemas.microsoft.com/office/powerpoint/2010/main" val="3628100044"/>
              </p:ext>
            </p:extLst>
          </p:nvPr>
        </p:nvGraphicFramePr>
        <p:xfrm>
          <a:off x="1484851" y="1753299"/>
          <a:ext cx="10019761" cy="4480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0320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07693-9250-406D-98BD-ACB943D8C021}"/>
              </a:ext>
            </a:extLst>
          </p:cNvPr>
          <p:cNvSpPr>
            <a:spLocks noGrp="1"/>
          </p:cNvSpPr>
          <p:nvPr>
            <p:ph type="title"/>
          </p:nvPr>
        </p:nvSpPr>
        <p:spPr/>
        <p:txBody>
          <a:bodyPr>
            <a:normAutofit fontScale="90000"/>
          </a:bodyPr>
          <a:lstStyle/>
          <a:p>
            <a:r>
              <a:rPr lang="en-US" dirty="0"/>
              <a:t>Bias	in Forensic Psychology</a:t>
            </a:r>
            <a:br>
              <a:rPr lang="en-US" dirty="0"/>
            </a:br>
            <a:r>
              <a:rPr lang="en-US" dirty="0"/>
              <a:t>	</a:t>
            </a:r>
            <a:r>
              <a:rPr lang="en-US" sz="2700" b="1" dirty="0"/>
              <a:t>Bias Mitigation: Changing procedures</a:t>
            </a:r>
            <a:br>
              <a:rPr lang="en-US" b="1" dirty="0"/>
            </a:br>
            <a:endParaRPr lang="en-US" dirty="0"/>
          </a:p>
        </p:txBody>
      </p:sp>
      <p:sp>
        <p:nvSpPr>
          <p:cNvPr id="3" name="Content Placeholder 2">
            <a:extLst>
              <a:ext uri="{FF2B5EF4-FFF2-40B4-BE49-F238E27FC236}">
                <a16:creationId xmlns:a16="http://schemas.microsoft.com/office/drawing/2014/main" id="{C5D8236D-D3E4-4DD7-8BDB-15CCCA019206}"/>
              </a:ext>
            </a:extLst>
          </p:cNvPr>
          <p:cNvSpPr>
            <a:spLocks noGrp="1"/>
          </p:cNvSpPr>
          <p:nvPr>
            <p:ph idx="1"/>
          </p:nvPr>
        </p:nvSpPr>
        <p:spPr/>
        <p:txBody>
          <a:bodyPr/>
          <a:lstStyle/>
          <a:p>
            <a:r>
              <a:rPr lang="en-US" dirty="0"/>
              <a:t>Awareness</a:t>
            </a:r>
          </a:p>
          <a:p>
            <a:endParaRPr lang="en-US" dirty="0"/>
          </a:p>
          <a:p>
            <a:r>
              <a:rPr lang="en-US" dirty="0"/>
              <a:t>Blind the forensic clinician from the referral party.  This could minimize adversarial allegiance.</a:t>
            </a:r>
          </a:p>
          <a:p>
            <a:endParaRPr lang="en-US" dirty="0"/>
          </a:p>
          <a:p>
            <a:r>
              <a:rPr lang="en-US" dirty="0"/>
              <a:t>Use the Null Hypothesis techniques (and other cognitive exercises).  Look for evidence that would disprove your data, initial conclusion, etc.</a:t>
            </a:r>
          </a:p>
          <a:p>
            <a:endParaRPr lang="en-US" dirty="0"/>
          </a:p>
          <a:p>
            <a:r>
              <a:rPr lang="en-US" dirty="0"/>
              <a:t>The clinician can use techniques that focus on their behaviors from the eyes of another. </a:t>
            </a:r>
          </a:p>
          <a:p>
            <a:pPr lvl="1"/>
            <a:endParaRPr lang="en-US" dirty="0"/>
          </a:p>
          <a:p>
            <a:endParaRPr lang="en-US" dirty="0"/>
          </a:p>
        </p:txBody>
      </p:sp>
    </p:spTree>
    <p:extLst>
      <p:ext uri="{BB962C8B-B14F-4D97-AF65-F5344CB8AC3E}">
        <p14:creationId xmlns:p14="http://schemas.microsoft.com/office/powerpoint/2010/main" val="1391294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377B9-CDA1-44BB-AD20-DD7959EBB40D}"/>
              </a:ext>
            </a:extLst>
          </p:cNvPr>
          <p:cNvSpPr>
            <a:spLocks noGrp="1"/>
          </p:cNvSpPr>
          <p:nvPr>
            <p:ph type="title"/>
          </p:nvPr>
        </p:nvSpPr>
        <p:spPr/>
        <p:txBody>
          <a:bodyPr/>
          <a:lstStyle/>
          <a:p>
            <a:r>
              <a:rPr lang="en-US" dirty="0"/>
              <a:t>Bias	in Forensic Psychology</a:t>
            </a:r>
            <a:br>
              <a:rPr lang="en-US" dirty="0"/>
            </a:br>
            <a:r>
              <a:rPr lang="en-US" dirty="0"/>
              <a:t>	</a:t>
            </a:r>
            <a:r>
              <a:rPr lang="en-US" sz="2400" b="1" dirty="0"/>
              <a:t>Bias Mitigation:  Changing the clinician</a:t>
            </a:r>
            <a:endParaRPr lang="en-US" dirty="0"/>
          </a:p>
        </p:txBody>
      </p:sp>
      <p:graphicFrame>
        <p:nvGraphicFramePr>
          <p:cNvPr id="4" name="Content Placeholder 3">
            <a:extLst>
              <a:ext uri="{FF2B5EF4-FFF2-40B4-BE49-F238E27FC236}">
                <a16:creationId xmlns:a16="http://schemas.microsoft.com/office/drawing/2014/main" id="{7C6B7875-22BA-479E-A75C-4E4979707633}"/>
              </a:ext>
            </a:extLst>
          </p:cNvPr>
          <p:cNvGraphicFramePr>
            <a:graphicFrameLocks noGrp="1"/>
          </p:cNvGraphicFramePr>
          <p:nvPr>
            <p:ph idx="1"/>
            <p:extLst>
              <p:ext uri="{D42A27DB-BD31-4B8C-83A1-F6EECF244321}">
                <p14:modId xmlns:p14="http://schemas.microsoft.com/office/powerpoint/2010/main" val="1758963980"/>
              </p:ext>
            </p:extLst>
          </p:nvPr>
        </p:nvGraphicFramePr>
        <p:xfrm>
          <a:off x="2589212" y="2133600"/>
          <a:ext cx="8915400" cy="3777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6553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534D9-62F1-4CC7-92F7-A9233D9CD2CF}"/>
              </a:ext>
            </a:extLst>
          </p:cNvPr>
          <p:cNvSpPr>
            <a:spLocks noGrp="1"/>
          </p:cNvSpPr>
          <p:nvPr>
            <p:ph type="title"/>
          </p:nvPr>
        </p:nvSpPr>
        <p:spPr/>
        <p:txBody>
          <a:bodyPr/>
          <a:lstStyle/>
          <a:p>
            <a:r>
              <a:rPr lang="en-US" dirty="0"/>
              <a:t>Materials Online	</a:t>
            </a:r>
          </a:p>
        </p:txBody>
      </p:sp>
      <p:graphicFrame>
        <p:nvGraphicFramePr>
          <p:cNvPr id="4" name="Content Placeholder 3">
            <a:extLst>
              <a:ext uri="{FF2B5EF4-FFF2-40B4-BE49-F238E27FC236}">
                <a16:creationId xmlns:a16="http://schemas.microsoft.com/office/drawing/2014/main" id="{2A5FCA83-B93C-4CA0-9636-43BFC15AE114}"/>
              </a:ext>
            </a:extLst>
          </p:cNvPr>
          <p:cNvGraphicFramePr>
            <a:graphicFrameLocks noGrp="1"/>
          </p:cNvGraphicFramePr>
          <p:nvPr>
            <p:ph idx="1"/>
            <p:extLst>
              <p:ext uri="{D42A27DB-BD31-4B8C-83A1-F6EECF244321}">
                <p14:modId xmlns:p14="http://schemas.microsoft.com/office/powerpoint/2010/main" val="3458743639"/>
              </p:ext>
            </p:extLst>
          </p:nvPr>
        </p:nvGraphicFramePr>
        <p:xfrm>
          <a:off x="2589212" y="2133600"/>
          <a:ext cx="8915400" cy="3777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55592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4C79F-D365-4904-A756-E2E498E4C519}"/>
              </a:ext>
            </a:extLst>
          </p:cNvPr>
          <p:cNvSpPr>
            <a:spLocks noGrp="1"/>
          </p:cNvSpPr>
          <p:nvPr>
            <p:ph type="title"/>
          </p:nvPr>
        </p:nvSpPr>
        <p:spPr/>
        <p:txBody>
          <a:bodyPr/>
          <a:lstStyle/>
          <a:p>
            <a:r>
              <a:rPr lang="en-US" dirty="0"/>
              <a:t>Transformational Psychology</a:t>
            </a:r>
            <a:br>
              <a:rPr lang="en-US" dirty="0"/>
            </a:br>
            <a:r>
              <a:rPr lang="en-US" sz="2400" dirty="0"/>
              <a:t>Coe &amp; Hall, 2010</a:t>
            </a:r>
            <a:endParaRPr lang="en-US" dirty="0"/>
          </a:p>
        </p:txBody>
      </p:sp>
      <p:sp>
        <p:nvSpPr>
          <p:cNvPr id="3" name="Content Placeholder 2">
            <a:extLst>
              <a:ext uri="{FF2B5EF4-FFF2-40B4-BE49-F238E27FC236}">
                <a16:creationId xmlns:a16="http://schemas.microsoft.com/office/drawing/2014/main" id="{2CCCF733-2007-47B5-99F2-587191513F0A}"/>
              </a:ext>
            </a:extLst>
          </p:cNvPr>
          <p:cNvSpPr>
            <a:spLocks noGrp="1"/>
          </p:cNvSpPr>
          <p:nvPr>
            <p:ph idx="1"/>
          </p:nvPr>
        </p:nvSpPr>
        <p:spPr>
          <a:xfrm>
            <a:off x="2589212" y="1712259"/>
            <a:ext cx="8915400" cy="4831153"/>
          </a:xfrm>
        </p:spPr>
        <p:txBody>
          <a:bodyPr>
            <a:normAutofit fontScale="92500" lnSpcReduction="10000"/>
          </a:bodyPr>
          <a:lstStyle/>
          <a:p>
            <a:r>
              <a:rPr lang="en-US" dirty="0"/>
              <a:t>Transformational Psychology claims that the personal, spiritual, ethical, and experiential matters have a system of its own epistemology and deemed real to the Christian. </a:t>
            </a:r>
          </a:p>
          <a:p>
            <a:r>
              <a:rPr lang="en-US" dirty="0"/>
              <a:t>These things that are real to the Christian can be studied with the same validity as objectivity.  The Christian believes things because there has been an experience within reality from his or her faith. </a:t>
            </a:r>
          </a:p>
          <a:p>
            <a:r>
              <a:rPr lang="en-US" dirty="0"/>
              <a:t>The Christian psychologist recognizes these two forms of knowing reality and can work together in blending them.  In fact, the Transformational Model uses the term “Working from behind the veil” as a keystone for the utility of this model.  As the Christian Psychologist is able to see the real world that is created by God, he or she can remove the obstacles that come from over dependences on the paradigms within the science of psychology.</a:t>
            </a:r>
          </a:p>
          <a:p>
            <a:r>
              <a:rPr lang="en-US" dirty="0"/>
              <a:t>One of the specific components of Transformational Psychology’s integration is the interplay between the clinician doing the science and the science itself.  The emotional-spiritual development of the clinician is necessary to gain access to the full spectrum of truth.  Coe and Hall (2010a, 2010b) call this “Doing psychology in the Spirit.”  </a:t>
            </a:r>
          </a:p>
          <a:p>
            <a:endParaRPr lang="en-US" dirty="0"/>
          </a:p>
          <a:p>
            <a:endParaRPr lang="en-US" dirty="0"/>
          </a:p>
        </p:txBody>
      </p:sp>
    </p:spTree>
    <p:extLst>
      <p:ext uri="{BB962C8B-B14F-4D97-AF65-F5344CB8AC3E}">
        <p14:creationId xmlns:p14="http://schemas.microsoft.com/office/powerpoint/2010/main" val="329416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AE055-7D23-4913-96E5-B5C634A752BB}"/>
              </a:ext>
            </a:extLst>
          </p:cNvPr>
          <p:cNvSpPr>
            <a:spLocks noGrp="1"/>
          </p:cNvSpPr>
          <p:nvPr>
            <p:ph type="title"/>
          </p:nvPr>
        </p:nvSpPr>
        <p:spPr/>
        <p:txBody>
          <a:bodyPr>
            <a:normAutofit/>
          </a:bodyPr>
          <a:lstStyle/>
          <a:p>
            <a:r>
              <a:rPr lang="en-US" dirty="0"/>
              <a:t>Bias Mitigation: </a:t>
            </a:r>
            <a:br>
              <a:rPr lang="en-US" dirty="0"/>
            </a:br>
            <a:r>
              <a:rPr lang="en-US" sz="2400" dirty="0"/>
              <a:t>The Disciplines of Charity and Contemplation</a:t>
            </a:r>
          </a:p>
        </p:txBody>
      </p:sp>
      <p:sp>
        <p:nvSpPr>
          <p:cNvPr id="3" name="Content Placeholder 2">
            <a:extLst>
              <a:ext uri="{FF2B5EF4-FFF2-40B4-BE49-F238E27FC236}">
                <a16:creationId xmlns:a16="http://schemas.microsoft.com/office/drawing/2014/main" id="{F3592342-4BA5-4345-859D-58AF17F73279}"/>
              </a:ext>
            </a:extLst>
          </p:cNvPr>
          <p:cNvSpPr>
            <a:spLocks noGrp="1"/>
          </p:cNvSpPr>
          <p:nvPr>
            <p:ph idx="1"/>
          </p:nvPr>
        </p:nvSpPr>
        <p:spPr>
          <a:xfrm>
            <a:off x="2589212" y="2133599"/>
            <a:ext cx="8915400" cy="4325923"/>
          </a:xfrm>
        </p:spPr>
        <p:txBody>
          <a:bodyPr>
            <a:normAutofit/>
          </a:bodyPr>
          <a:lstStyle/>
          <a:p>
            <a:r>
              <a:rPr lang="en-US" dirty="0"/>
              <a:t>The Transformational modal sets the foundation for integrating techniques from within the Christian tradition.  These techniques are viewed from within the Christian Tradition as a method for cultivating insight, clarity, and personal honesty. </a:t>
            </a:r>
          </a:p>
          <a:p>
            <a:r>
              <a:rPr lang="en-US" dirty="0"/>
              <a:t>The techniques reviewed here will focus on spiritual disciplines as discussed by several theologians within the last 100 years Thus, their writings are perhaps influenced by historic psychological theories.  In this sense, the integrative process has already occurred, at least implicitly, by these authors</a:t>
            </a:r>
          </a:p>
          <a:p>
            <a:r>
              <a:rPr lang="en-US" dirty="0"/>
              <a:t>The Christian disciplines of </a:t>
            </a:r>
            <a:r>
              <a:rPr lang="en-US" b="1" dirty="0"/>
              <a:t>Contemplation</a:t>
            </a:r>
            <a:r>
              <a:rPr lang="en-US" dirty="0"/>
              <a:t> and </a:t>
            </a:r>
            <a:r>
              <a:rPr lang="en-US" b="1" dirty="0"/>
              <a:t>Charity</a:t>
            </a:r>
            <a:r>
              <a:rPr lang="en-US" dirty="0"/>
              <a:t> (the practice of Christ-love) can override the problems with introspection and allow for self-reflection beyond introspection and see self as through another.</a:t>
            </a:r>
          </a:p>
          <a:p>
            <a:endParaRPr lang="en-US" dirty="0"/>
          </a:p>
        </p:txBody>
      </p:sp>
    </p:spTree>
    <p:extLst>
      <p:ext uri="{BB962C8B-B14F-4D97-AF65-F5344CB8AC3E}">
        <p14:creationId xmlns:p14="http://schemas.microsoft.com/office/powerpoint/2010/main" val="2298351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49EF-ABF0-4862-849F-5FDF087C5836}"/>
              </a:ext>
            </a:extLst>
          </p:cNvPr>
          <p:cNvSpPr>
            <a:spLocks noGrp="1"/>
          </p:cNvSpPr>
          <p:nvPr>
            <p:ph type="title"/>
          </p:nvPr>
        </p:nvSpPr>
        <p:spPr>
          <a:xfrm>
            <a:off x="2592925" y="624110"/>
            <a:ext cx="8911687" cy="1280890"/>
          </a:xfrm>
        </p:spPr>
        <p:txBody>
          <a:bodyPr>
            <a:normAutofit/>
          </a:bodyPr>
          <a:lstStyle/>
          <a:p>
            <a:r>
              <a:rPr lang="en-US" dirty="0"/>
              <a:t>Bias Mitigation: </a:t>
            </a:r>
            <a:br>
              <a:rPr lang="en-US" dirty="0"/>
            </a:br>
            <a:r>
              <a:rPr lang="en-US" sz="2400" dirty="0"/>
              <a:t>The Disciplines of Charity</a:t>
            </a:r>
          </a:p>
        </p:txBody>
      </p:sp>
      <p:graphicFrame>
        <p:nvGraphicFramePr>
          <p:cNvPr id="5" name="Content Placeholder 4">
            <a:extLst>
              <a:ext uri="{FF2B5EF4-FFF2-40B4-BE49-F238E27FC236}">
                <a16:creationId xmlns:a16="http://schemas.microsoft.com/office/drawing/2014/main" id="{1A97AE37-0E20-4693-B2BC-CE119CB680FA}"/>
              </a:ext>
            </a:extLst>
          </p:cNvPr>
          <p:cNvGraphicFramePr>
            <a:graphicFrameLocks noGrp="1"/>
          </p:cNvGraphicFramePr>
          <p:nvPr>
            <p:ph idx="1"/>
            <p:extLst>
              <p:ext uri="{D42A27DB-BD31-4B8C-83A1-F6EECF244321}">
                <p14:modId xmlns:p14="http://schemas.microsoft.com/office/powerpoint/2010/main" val="4279158738"/>
              </p:ext>
            </p:extLst>
          </p:nvPr>
        </p:nvGraphicFramePr>
        <p:xfrm>
          <a:off x="2589212" y="2133600"/>
          <a:ext cx="8915400" cy="3777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1503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D9CF8-9006-4FE0-A905-2E12E71C4643}"/>
              </a:ext>
            </a:extLst>
          </p:cNvPr>
          <p:cNvSpPr>
            <a:spLocks noGrp="1"/>
          </p:cNvSpPr>
          <p:nvPr>
            <p:ph type="title"/>
          </p:nvPr>
        </p:nvSpPr>
        <p:spPr/>
        <p:txBody>
          <a:bodyPr/>
          <a:lstStyle/>
          <a:p>
            <a:r>
              <a:rPr lang="en-US" dirty="0"/>
              <a:t>Bias Mitigation: </a:t>
            </a:r>
            <a:br>
              <a:rPr lang="en-US" dirty="0"/>
            </a:br>
            <a:r>
              <a:rPr lang="en-US" sz="2400" dirty="0"/>
              <a:t>The Disciplines of Charity</a:t>
            </a:r>
          </a:p>
        </p:txBody>
      </p:sp>
      <p:sp>
        <p:nvSpPr>
          <p:cNvPr id="3" name="Content Placeholder 2">
            <a:extLst>
              <a:ext uri="{FF2B5EF4-FFF2-40B4-BE49-F238E27FC236}">
                <a16:creationId xmlns:a16="http://schemas.microsoft.com/office/drawing/2014/main" id="{0378EF94-3478-4637-81E5-B0D30C5CDC44}"/>
              </a:ext>
            </a:extLst>
          </p:cNvPr>
          <p:cNvSpPr>
            <a:spLocks noGrp="1"/>
          </p:cNvSpPr>
          <p:nvPr>
            <p:ph idx="1"/>
          </p:nvPr>
        </p:nvSpPr>
        <p:spPr>
          <a:xfrm>
            <a:off x="1946246" y="2133600"/>
            <a:ext cx="9558366" cy="4233644"/>
          </a:xfrm>
        </p:spPr>
        <p:txBody>
          <a:bodyPr>
            <a:normAutofit/>
          </a:bodyPr>
          <a:lstStyle/>
          <a:p>
            <a:r>
              <a:rPr lang="en-US" b="1" dirty="0"/>
              <a:t>Charity is  a dynamic process.   </a:t>
            </a:r>
          </a:p>
          <a:p>
            <a:pPr lvl="1"/>
            <a:r>
              <a:rPr lang="en-US" b="1" dirty="0"/>
              <a:t>There has be genuine self-love.  Genuine self-love is awareness and acceptance of being a child of God, created in his image.</a:t>
            </a:r>
          </a:p>
          <a:p>
            <a:pPr lvl="1"/>
            <a:r>
              <a:rPr lang="en-US" b="1" dirty="0"/>
              <a:t> Christian charity is the manifestation of the image of God.  It is the person’s love of the image of God within that allows for the love of others regardless of the person.</a:t>
            </a:r>
          </a:p>
          <a:p>
            <a:pPr lvl="1"/>
            <a:r>
              <a:rPr lang="en-US" b="1" dirty="0"/>
              <a:t>There must be recognition of the image of God in the person being loved</a:t>
            </a:r>
          </a:p>
          <a:p>
            <a:pPr marL="457200" lvl="1" indent="0">
              <a:buNone/>
            </a:pPr>
            <a:endParaRPr lang="en-US" b="1" dirty="0"/>
          </a:p>
          <a:p>
            <a:r>
              <a:rPr lang="en-US" b="1" dirty="0"/>
              <a:t>Loving in this manner requires work by the individual clinician to be able to tear down the inner obstacles, false images, insecurities, etc. to be able to truly see the reality of the image of God (Bisson, 2017).   </a:t>
            </a:r>
          </a:p>
          <a:p>
            <a:endParaRPr lang="en-US" dirty="0"/>
          </a:p>
          <a:p>
            <a:pPr marL="0" indent="0">
              <a:buNone/>
            </a:pPr>
            <a:r>
              <a:rPr lang="en-US" dirty="0"/>
              <a:t>	</a:t>
            </a:r>
          </a:p>
        </p:txBody>
      </p:sp>
    </p:spTree>
    <p:extLst>
      <p:ext uri="{BB962C8B-B14F-4D97-AF65-F5344CB8AC3E}">
        <p14:creationId xmlns:p14="http://schemas.microsoft.com/office/powerpoint/2010/main" val="3955922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D460B-E657-4EDF-B776-B90A89AA3BEF}"/>
              </a:ext>
            </a:extLst>
          </p:cNvPr>
          <p:cNvSpPr>
            <a:spLocks noGrp="1"/>
          </p:cNvSpPr>
          <p:nvPr>
            <p:ph type="title"/>
          </p:nvPr>
        </p:nvSpPr>
        <p:spPr/>
        <p:txBody>
          <a:bodyPr/>
          <a:lstStyle/>
          <a:p>
            <a:r>
              <a:rPr lang="en-US" dirty="0"/>
              <a:t>Bias Mitigation: </a:t>
            </a:r>
            <a:br>
              <a:rPr lang="en-US" dirty="0"/>
            </a:br>
            <a:r>
              <a:rPr lang="en-US" sz="2400" dirty="0"/>
              <a:t>The Disciplines of Charity</a:t>
            </a:r>
          </a:p>
        </p:txBody>
      </p:sp>
      <p:graphicFrame>
        <p:nvGraphicFramePr>
          <p:cNvPr id="4" name="Content Placeholder 3">
            <a:extLst>
              <a:ext uri="{FF2B5EF4-FFF2-40B4-BE49-F238E27FC236}">
                <a16:creationId xmlns:a16="http://schemas.microsoft.com/office/drawing/2014/main" id="{BE63549F-0001-4CA3-889F-40659B15F02C}"/>
              </a:ext>
            </a:extLst>
          </p:cNvPr>
          <p:cNvGraphicFramePr>
            <a:graphicFrameLocks noGrp="1"/>
          </p:cNvGraphicFramePr>
          <p:nvPr>
            <p:ph idx="1"/>
            <p:extLst>
              <p:ext uri="{D42A27DB-BD31-4B8C-83A1-F6EECF244321}">
                <p14:modId xmlns:p14="http://schemas.microsoft.com/office/powerpoint/2010/main" val="1340398838"/>
              </p:ext>
            </p:extLst>
          </p:nvPr>
        </p:nvGraphicFramePr>
        <p:xfrm>
          <a:off x="1112748" y="2232171"/>
          <a:ext cx="10506003" cy="4152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56751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7DB46-0896-4313-9155-976B3577BF2E}"/>
              </a:ext>
            </a:extLst>
          </p:cNvPr>
          <p:cNvSpPr>
            <a:spLocks noGrp="1"/>
          </p:cNvSpPr>
          <p:nvPr>
            <p:ph type="title"/>
          </p:nvPr>
        </p:nvSpPr>
        <p:spPr/>
        <p:txBody>
          <a:bodyPr/>
          <a:lstStyle/>
          <a:p>
            <a:r>
              <a:rPr lang="en-US" dirty="0"/>
              <a:t>Bias Mitigation: </a:t>
            </a:r>
            <a:br>
              <a:rPr lang="en-US" dirty="0"/>
            </a:br>
            <a:r>
              <a:rPr lang="en-US" sz="2400" dirty="0"/>
              <a:t>The Discipline of Contemplation</a:t>
            </a:r>
          </a:p>
        </p:txBody>
      </p:sp>
      <p:graphicFrame>
        <p:nvGraphicFramePr>
          <p:cNvPr id="4" name="Content Placeholder 3">
            <a:extLst>
              <a:ext uri="{FF2B5EF4-FFF2-40B4-BE49-F238E27FC236}">
                <a16:creationId xmlns:a16="http://schemas.microsoft.com/office/drawing/2014/main" id="{CF50AA04-9B5E-45C0-B4F2-B5DAF3DE65FC}"/>
              </a:ext>
            </a:extLst>
          </p:cNvPr>
          <p:cNvGraphicFramePr>
            <a:graphicFrameLocks noGrp="1"/>
          </p:cNvGraphicFramePr>
          <p:nvPr>
            <p:ph idx="1"/>
            <p:extLst>
              <p:ext uri="{D42A27DB-BD31-4B8C-83A1-F6EECF244321}">
                <p14:modId xmlns:p14="http://schemas.microsoft.com/office/powerpoint/2010/main" val="1728725771"/>
              </p:ext>
            </p:extLst>
          </p:nvPr>
        </p:nvGraphicFramePr>
        <p:xfrm>
          <a:off x="2589212" y="2133600"/>
          <a:ext cx="8915400" cy="3777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26533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1776D-369E-4B6B-8C9A-82C176178707}"/>
              </a:ext>
            </a:extLst>
          </p:cNvPr>
          <p:cNvSpPr>
            <a:spLocks noGrp="1"/>
          </p:cNvSpPr>
          <p:nvPr>
            <p:ph type="title"/>
          </p:nvPr>
        </p:nvSpPr>
        <p:spPr/>
        <p:txBody>
          <a:bodyPr/>
          <a:lstStyle/>
          <a:p>
            <a:r>
              <a:rPr lang="en-US" dirty="0"/>
              <a:t>Bias Mitigation: </a:t>
            </a:r>
            <a:br>
              <a:rPr lang="en-US" dirty="0"/>
            </a:br>
            <a:r>
              <a:rPr lang="en-US" sz="2400" dirty="0"/>
              <a:t>The Discipline of Contemplation</a:t>
            </a:r>
          </a:p>
        </p:txBody>
      </p:sp>
      <p:sp>
        <p:nvSpPr>
          <p:cNvPr id="3" name="Content Placeholder 2">
            <a:extLst>
              <a:ext uri="{FF2B5EF4-FFF2-40B4-BE49-F238E27FC236}">
                <a16:creationId xmlns:a16="http://schemas.microsoft.com/office/drawing/2014/main" id="{528DB8FD-177B-4BD3-B634-F9DC274B7474}"/>
              </a:ext>
            </a:extLst>
          </p:cNvPr>
          <p:cNvSpPr>
            <a:spLocks noGrp="1"/>
          </p:cNvSpPr>
          <p:nvPr>
            <p:ph idx="1"/>
          </p:nvPr>
        </p:nvSpPr>
        <p:spPr/>
        <p:txBody>
          <a:bodyPr/>
          <a:lstStyle/>
          <a:p>
            <a:r>
              <a:rPr lang="en-US" b="1" dirty="0"/>
              <a:t>The contemplative way of seeing is being present with the self and reality with Christ like love.  It is seeing the way God sees. </a:t>
            </a:r>
          </a:p>
          <a:p>
            <a:endParaRPr lang="en-US" b="1" dirty="0"/>
          </a:p>
          <a:p>
            <a:r>
              <a:rPr lang="en-US" b="1" dirty="0"/>
              <a:t>Contemplative seeing is seeing Christ in the eyes of those being evaluating. The manifestation of the event of the Cross is the defining point for all within the Christian tradition. As the Christian forensic clinician demonstrates contemplative love, This way of seeing allows the true image of God of the person to be realized and loved. When this dynamic occurs, the event of the Cross is re-lived.</a:t>
            </a:r>
          </a:p>
          <a:p>
            <a:endParaRPr lang="en-US" dirty="0"/>
          </a:p>
        </p:txBody>
      </p:sp>
    </p:spTree>
    <p:extLst>
      <p:ext uri="{BB962C8B-B14F-4D97-AF65-F5344CB8AC3E}">
        <p14:creationId xmlns:p14="http://schemas.microsoft.com/office/powerpoint/2010/main" val="1896099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4C11B-28A6-44D5-A4F1-2AEF9E9B2589}"/>
              </a:ext>
            </a:extLst>
          </p:cNvPr>
          <p:cNvSpPr>
            <a:spLocks noGrp="1"/>
          </p:cNvSpPr>
          <p:nvPr>
            <p:ph type="title"/>
          </p:nvPr>
        </p:nvSpPr>
        <p:spPr/>
        <p:txBody>
          <a:bodyPr/>
          <a:lstStyle/>
          <a:p>
            <a:r>
              <a:rPr lang="en-US" dirty="0"/>
              <a:t>Bias Mitigation: </a:t>
            </a:r>
            <a:br>
              <a:rPr lang="en-US" dirty="0"/>
            </a:br>
            <a:r>
              <a:rPr lang="en-US" sz="2400" dirty="0"/>
              <a:t>The Discipline of Contemplation</a:t>
            </a:r>
          </a:p>
        </p:txBody>
      </p:sp>
      <p:sp>
        <p:nvSpPr>
          <p:cNvPr id="3" name="Content Placeholder 2">
            <a:extLst>
              <a:ext uri="{FF2B5EF4-FFF2-40B4-BE49-F238E27FC236}">
                <a16:creationId xmlns:a16="http://schemas.microsoft.com/office/drawing/2014/main" id="{5D6A1BC9-1AC4-4C50-B8E5-72B6392DD9D1}"/>
              </a:ext>
            </a:extLst>
          </p:cNvPr>
          <p:cNvSpPr>
            <a:spLocks noGrp="1"/>
          </p:cNvSpPr>
          <p:nvPr>
            <p:ph idx="1"/>
          </p:nvPr>
        </p:nvSpPr>
        <p:spPr>
          <a:xfrm>
            <a:off x="2589212" y="1905000"/>
            <a:ext cx="8915400" cy="4468906"/>
          </a:xfrm>
        </p:spPr>
        <p:txBody>
          <a:bodyPr>
            <a:normAutofit/>
          </a:bodyPr>
          <a:lstStyle/>
          <a:p>
            <a:r>
              <a:rPr lang="en-US" dirty="0"/>
              <a:t>Contemplative seeing is with detachment, indifference, emptiness. </a:t>
            </a:r>
          </a:p>
          <a:p>
            <a:endParaRPr lang="en-US" dirty="0"/>
          </a:p>
          <a:p>
            <a:r>
              <a:rPr lang="en-US" dirty="0"/>
              <a:t>The desert fathers and the continued monastic way of life worked on developing a way of seeing the world, called </a:t>
            </a:r>
            <a:r>
              <a:rPr lang="en-US" b="1" i="1" dirty="0"/>
              <a:t>apatheia</a:t>
            </a:r>
            <a:r>
              <a:rPr lang="en-US" dirty="0"/>
              <a:t>, that was indifference and detached in order to produce clarity.</a:t>
            </a:r>
          </a:p>
          <a:p>
            <a:endParaRPr lang="en-US" dirty="0"/>
          </a:p>
          <a:p>
            <a:r>
              <a:rPr lang="en-US" dirty="0"/>
              <a:t>With detachment, the person no longer needs to mold the observations into a preconceived world.  It is complete acceptance from what is presented.</a:t>
            </a:r>
          </a:p>
          <a:p>
            <a:endParaRPr lang="en-US" dirty="0"/>
          </a:p>
          <a:p>
            <a:r>
              <a:rPr lang="en-US" dirty="0"/>
              <a:t>Detachment does not allow the emotions to cloud, judge, or conform what is being seen in order to fit into the ego’s needs for security.</a:t>
            </a:r>
          </a:p>
        </p:txBody>
      </p:sp>
    </p:spTree>
    <p:extLst>
      <p:ext uri="{BB962C8B-B14F-4D97-AF65-F5344CB8AC3E}">
        <p14:creationId xmlns:p14="http://schemas.microsoft.com/office/powerpoint/2010/main" val="3237401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85AE9-E1A3-49BE-BDC9-B3281BAC8D15}"/>
              </a:ext>
            </a:extLst>
          </p:cNvPr>
          <p:cNvSpPr>
            <a:spLocks noGrp="1"/>
          </p:cNvSpPr>
          <p:nvPr>
            <p:ph type="title"/>
          </p:nvPr>
        </p:nvSpPr>
        <p:spPr/>
        <p:txBody>
          <a:bodyPr/>
          <a:lstStyle/>
          <a:p>
            <a:r>
              <a:rPr lang="en-US" dirty="0"/>
              <a:t>Bias Mitigation: </a:t>
            </a:r>
            <a:br>
              <a:rPr lang="en-US" dirty="0"/>
            </a:br>
            <a:r>
              <a:rPr lang="en-US" dirty="0"/>
              <a:t>The Discipline of Contemplation</a:t>
            </a:r>
          </a:p>
        </p:txBody>
      </p:sp>
      <p:sp>
        <p:nvSpPr>
          <p:cNvPr id="3" name="Content Placeholder 2">
            <a:extLst>
              <a:ext uri="{FF2B5EF4-FFF2-40B4-BE49-F238E27FC236}">
                <a16:creationId xmlns:a16="http://schemas.microsoft.com/office/drawing/2014/main" id="{94D49841-2C5A-46F6-975C-A4EAB71DE4C5}"/>
              </a:ext>
            </a:extLst>
          </p:cNvPr>
          <p:cNvSpPr>
            <a:spLocks noGrp="1"/>
          </p:cNvSpPr>
          <p:nvPr>
            <p:ph idx="1"/>
          </p:nvPr>
        </p:nvSpPr>
        <p:spPr>
          <a:xfrm>
            <a:off x="2589212" y="2133599"/>
            <a:ext cx="8915400" cy="4401671"/>
          </a:xfrm>
        </p:spPr>
        <p:txBody>
          <a:bodyPr>
            <a:normAutofit/>
          </a:bodyPr>
          <a:lstStyle/>
          <a:p>
            <a:endParaRPr lang="en-US" dirty="0"/>
          </a:p>
          <a:p>
            <a:r>
              <a:rPr lang="en-US" dirty="0"/>
              <a:t>The contemplative way of seeing is through brokenness.  A second type of seeing is called </a:t>
            </a:r>
            <a:r>
              <a:rPr lang="en-US" b="1" i="1" dirty="0" err="1"/>
              <a:t>penthos</a:t>
            </a:r>
            <a:r>
              <a:rPr lang="en-US" dirty="0"/>
              <a:t>.  This seems to be a nature reaction to </a:t>
            </a:r>
            <a:r>
              <a:rPr lang="en-US" i="1" dirty="0"/>
              <a:t>apatheia</a:t>
            </a:r>
            <a:r>
              <a:rPr lang="en-US" dirty="0"/>
              <a:t>. </a:t>
            </a:r>
          </a:p>
          <a:p>
            <a:endParaRPr lang="en-US" dirty="0"/>
          </a:p>
          <a:p>
            <a:pPr marL="0" indent="0">
              <a:buNone/>
            </a:pPr>
            <a:endParaRPr lang="en-US" dirty="0"/>
          </a:p>
          <a:p>
            <a:r>
              <a:rPr lang="en-US" dirty="0"/>
              <a:t>This allows us to see our world and the people before us with indifference and detachment.  We will see the otherness in them, without our projections or transference.  When the love of Christ happens, our truly seeing will change us by the true otherness.  We will become impacted by what we see through the lens of the eyes of Christ. </a:t>
            </a:r>
          </a:p>
          <a:p>
            <a:endParaRPr lang="en-US" dirty="0"/>
          </a:p>
          <a:p>
            <a:endParaRPr lang="en-US" dirty="0"/>
          </a:p>
        </p:txBody>
      </p:sp>
    </p:spTree>
    <p:extLst>
      <p:ext uri="{BB962C8B-B14F-4D97-AF65-F5344CB8AC3E}">
        <p14:creationId xmlns:p14="http://schemas.microsoft.com/office/powerpoint/2010/main" val="396054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235EE-947A-4327-8A05-BCE9EFDBFE70}"/>
              </a:ext>
            </a:extLst>
          </p:cNvPr>
          <p:cNvSpPr>
            <a:spLocks noGrp="1"/>
          </p:cNvSpPr>
          <p:nvPr>
            <p:ph type="title"/>
          </p:nvPr>
        </p:nvSpPr>
        <p:spPr/>
        <p:txBody>
          <a:bodyPr/>
          <a:lstStyle/>
          <a:p>
            <a:r>
              <a:rPr lang="en-US" dirty="0"/>
              <a:t>Bias Mitigation: </a:t>
            </a:r>
            <a:br>
              <a:rPr lang="en-US" dirty="0"/>
            </a:br>
            <a:r>
              <a:rPr lang="en-US" dirty="0"/>
              <a:t>The Discipline of Contemplation</a:t>
            </a:r>
          </a:p>
        </p:txBody>
      </p:sp>
      <p:graphicFrame>
        <p:nvGraphicFramePr>
          <p:cNvPr id="4" name="Content Placeholder 3">
            <a:extLst>
              <a:ext uri="{FF2B5EF4-FFF2-40B4-BE49-F238E27FC236}">
                <a16:creationId xmlns:a16="http://schemas.microsoft.com/office/drawing/2014/main" id="{8C09FA68-85D7-497D-8FD9-A71C0FA3671B}"/>
              </a:ext>
            </a:extLst>
          </p:cNvPr>
          <p:cNvGraphicFramePr>
            <a:graphicFrameLocks noGrp="1"/>
          </p:cNvGraphicFramePr>
          <p:nvPr>
            <p:ph idx="1"/>
            <p:extLst>
              <p:ext uri="{D42A27DB-BD31-4B8C-83A1-F6EECF244321}">
                <p14:modId xmlns:p14="http://schemas.microsoft.com/office/powerpoint/2010/main" val="2037630460"/>
              </p:ext>
            </p:extLst>
          </p:nvPr>
        </p:nvGraphicFramePr>
        <p:xfrm>
          <a:off x="1280529" y="2209101"/>
          <a:ext cx="9952330" cy="42504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5950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08767-66C5-4184-83C2-CBE0EDD93217}"/>
              </a:ext>
            </a:extLst>
          </p:cNvPr>
          <p:cNvSpPr>
            <a:spLocks noGrp="1"/>
          </p:cNvSpPr>
          <p:nvPr>
            <p:ph type="title"/>
          </p:nvPr>
        </p:nvSpPr>
        <p:spPr/>
        <p:txBody>
          <a:bodyPr/>
          <a:lstStyle/>
          <a:p>
            <a:r>
              <a:rPr lang="en-US" dirty="0"/>
              <a:t>Objectives	</a:t>
            </a:r>
          </a:p>
        </p:txBody>
      </p:sp>
      <p:graphicFrame>
        <p:nvGraphicFramePr>
          <p:cNvPr id="4" name="Content Placeholder 3">
            <a:extLst>
              <a:ext uri="{FF2B5EF4-FFF2-40B4-BE49-F238E27FC236}">
                <a16:creationId xmlns:a16="http://schemas.microsoft.com/office/drawing/2014/main" id="{47EA6A76-3C8B-41F3-9D50-D8C1F2B2D768}"/>
              </a:ext>
            </a:extLst>
          </p:cNvPr>
          <p:cNvGraphicFramePr>
            <a:graphicFrameLocks noGrp="1"/>
          </p:cNvGraphicFramePr>
          <p:nvPr>
            <p:ph idx="1"/>
            <p:extLst>
              <p:ext uri="{D42A27DB-BD31-4B8C-83A1-F6EECF244321}">
                <p14:modId xmlns:p14="http://schemas.microsoft.com/office/powerpoint/2010/main" val="555364284"/>
              </p:ext>
            </p:extLst>
          </p:nvPr>
        </p:nvGraphicFramePr>
        <p:xfrm>
          <a:off x="2589212" y="2133600"/>
          <a:ext cx="8915400" cy="3777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5968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833C2-F83E-4EB8-9375-5395A84DEBF4}"/>
              </a:ext>
            </a:extLst>
          </p:cNvPr>
          <p:cNvSpPr>
            <a:spLocks noGrp="1"/>
          </p:cNvSpPr>
          <p:nvPr>
            <p:ph type="title"/>
          </p:nvPr>
        </p:nvSpPr>
        <p:spPr/>
        <p:txBody>
          <a:bodyPr/>
          <a:lstStyle/>
          <a:p>
            <a:r>
              <a:rPr lang="en-US" dirty="0"/>
              <a:t>Forensic Bias:</a:t>
            </a:r>
            <a:br>
              <a:rPr lang="en-US" dirty="0"/>
            </a:br>
            <a:r>
              <a:rPr lang="en-US" sz="2400" dirty="0"/>
              <a:t>Conclusion and future study	</a:t>
            </a:r>
          </a:p>
        </p:txBody>
      </p:sp>
      <p:sp>
        <p:nvSpPr>
          <p:cNvPr id="3" name="Content Placeholder 2">
            <a:extLst>
              <a:ext uri="{FF2B5EF4-FFF2-40B4-BE49-F238E27FC236}">
                <a16:creationId xmlns:a16="http://schemas.microsoft.com/office/drawing/2014/main" id="{DD60DD0D-2F0E-407C-9ACA-725900A3B261}"/>
              </a:ext>
            </a:extLst>
          </p:cNvPr>
          <p:cNvSpPr>
            <a:spLocks noGrp="1"/>
          </p:cNvSpPr>
          <p:nvPr>
            <p:ph idx="1"/>
          </p:nvPr>
        </p:nvSpPr>
        <p:spPr>
          <a:xfrm>
            <a:off x="2499919" y="2133600"/>
            <a:ext cx="9004693" cy="4166532"/>
          </a:xfrm>
        </p:spPr>
        <p:txBody>
          <a:bodyPr>
            <a:normAutofit/>
          </a:bodyPr>
          <a:lstStyle/>
          <a:p>
            <a:r>
              <a:rPr lang="en-US" b="1" dirty="0"/>
              <a:t>The spiritual disciplines of charity and contemplation allow the clinician to do the forensic work by seeing the full spectrum of reality as God created.</a:t>
            </a:r>
          </a:p>
          <a:p>
            <a:r>
              <a:rPr lang="en-US" b="1" dirty="0"/>
              <a:t> It will remain necessary to include the use of all methods for reducing bias.</a:t>
            </a:r>
          </a:p>
          <a:p>
            <a:r>
              <a:rPr lang="en-US" b="1" dirty="0"/>
              <a:t>Christian forensic clinicians can build on this perspective as a way of doing his or her work “in the spirit” integrating the Christian Tradition with the difficult tasks of forensic mental health assessment.  </a:t>
            </a:r>
          </a:p>
          <a:p>
            <a:r>
              <a:rPr lang="en-US" b="1" dirty="0"/>
              <a:t>This is something more, something genuine and divine that allows us to see reality as it is without our propensity to manipulate it with our heuristics, bias, and sin.  It allows us to see ourselves and bias more clearly using methods that are known to be true from the reality of the transformed psychologist.</a:t>
            </a:r>
            <a:br>
              <a:rPr lang="en-US" dirty="0"/>
            </a:br>
            <a:endParaRPr lang="en-US" dirty="0"/>
          </a:p>
        </p:txBody>
      </p:sp>
    </p:spTree>
    <p:extLst>
      <p:ext uri="{BB962C8B-B14F-4D97-AF65-F5344CB8AC3E}">
        <p14:creationId xmlns:p14="http://schemas.microsoft.com/office/powerpoint/2010/main" val="3889704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7297F-0A13-4D6A-BAFF-F9C4428394DF}"/>
              </a:ext>
            </a:extLst>
          </p:cNvPr>
          <p:cNvSpPr>
            <a:spLocks noGrp="1"/>
          </p:cNvSpPr>
          <p:nvPr>
            <p:ph type="title"/>
          </p:nvPr>
        </p:nvSpPr>
        <p:spPr/>
        <p:txBody>
          <a:bodyPr/>
          <a:lstStyle/>
          <a:p>
            <a:r>
              <a:rPr lang="en-US" dirty="0"/>
              <a:t>Forensic Bias:</a:t>
            </a:r>
            <a:br>
              <a:rPr lang="en-US" dirty="0"/>
            </a:br>
            <a:r>
              <a:rPr lang="en-US" sz="2400" dirty="0"/>
              <a:t>Conclusion and future study</a:t>
            </a:r>
            <a:r>
              <a:rPr lang="en-US" dirty="0"/>
              <a:t>	</a:t>
            </a:r>
          </a:p>
        </p:txBody>
      </p:sp>
      <p:sp>
        <p:nvSpPr>
          <p:cNvPr id="3" name="Content Placeholder 2">
            <a:extLst>
              <a:ext uri="{FF2B5EF4-FFF2-40B4-BE49-F238E27FC236}">
                <a16:creationId xmlns:a16="http://schemas.microsoft.com/office/drawing/2014/main" id="{0CCCA20C-3256-4021-A066-9D1C080DAB8E}"/>
              </a:ext>
            </a:extLst>
          </p:cNvPr>
          <p:cNvSpPr>
            <a:spLocks noGrp="1"/>
          </p:cNvSpPr>
          <p:nvPr>
            <p:ph idx="1"/>
          </p:nvPr>
        </p:nvSpPr>
        <p:spPr/>
        <p:txBody>
          <a:bodyPr/>
          <a:lstStyle/>
          <a:p>
            <a:r>
              <a:rPr lang="en-US" b="1" dirty="0"/>
              <a:t>There is a rising body of literature in the use of mindfulness as a manner to foster self-care and improve overall clinical practice (</a:t>
            </a:r>
            <a:r>
              <a:rPr lang="en-US" b="1" dirty="0" err="1"/>
              <a:t>Boellinghaus</a:t>
            </a:r>
            <a:r>
              <a:rPr lang="en-US" b="1" dirty="0"/>
              <a:t>, Jones  &amp; Hutton, 2013). </a:t>
            </a:r>
          </a:p>
          <a:p>
            <a:endParaRPr lang="en-US" b="1" dirty="0"/>
          </a:p>
          <a:p>
            <a:r>
              <a:rPr lang="en-US" b="1" dirty="0"/>
              <a:t>Mindfulness uses a style of contemplation as a nonjudgmental self-awareness within each moment  (Kabat-Zinn, 1994).  It is based from ideas within the Buddhist tradition.  </a:t>
            </a:r>
          </a:p>
          <a:p>
            <a:endParaRPr lang="en-US" b="1" dirty="0"/>
          </a:p>
          <a:p>
            <a:r>
              <a:rPr lang="en-US" b="1" dirty="0"/>
              <a:t>There is a potential crossover in the area of mindfulness research.  Perhaps future studies into this idea of bias mitigation could provide key constructs that can link the practice of general mindfulness and the contemplative life. </a:t>
            </a:r>
          </a:p>
          <a:p>
            <a:endParaRPr lang="en-US" dirty="0"/>
          </a:p>
        </p:txBody>
      </p:sp>
    </p:spTree>
    <p:extLst>
      <p:ext uri="{BB962C8B-B14F-4D97-AF65-F5344CB8AC3E}">
        <p14:creationId xmlns:p14="http://schemas.microsoft.com/office/powerpoint/2010/main" val="332465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7CEB-22E6-44F7-AFE3-B74E45691629}"/>
              </a:ext>
            </a:extLst>
          </p:cNvPr>
          <p:cNvSpPr>
            <a:spLocks noGrp="1"/>
          </p:cNvSpPr>
          <p:nvPr>
            <p:ph type="title"/>
          </p:nvPr>
        </p:nvSpPr>
        <p:spPr/>
        <p:txBody>
          <a:bodyPr/>
          <a:lstStyle/>
          <a:p>
            <a:r>
              <a:rPr lang="en-US" dirty="0"/>
              <a:t>Forensic Bias:</a:t>
            </a:r>
            <a:br>
              <a:rPr lang="en-US" dirty="0"/>
            </a:br>
            <a:r>
              <a:rPr lang="en-US" sz="2400" dirty="0"/>
              <a:t>Conclusion and future study	</a:t>
            </a:r>
          </a:p>
        </p:txBody>
      </p:sp>
      <p:sp>
        <p:nvSpPr>
          <p:cNvPr id="3" name="Content Placeholder 2">
            <a:extLst>
              <a:ext uri="{FF2B5EF4-FFF2-40B4-BE49-F238E27FC236}">
                <a16:creationId xmlns:a16="http://schemas.microsoft.com/office/drawing/2014/main" id="{C9AB490A-3991-4918-A383-4EAE110C1067}"/>
              </a:ext>
            </a:extLst>
          </p:cNvPr>
          <p:cNvSpPr>
            <a:spLocks noGrp="1"/>
          </p:cNvSpPr>
          <p:nvPr>
            <p:ph idx="1"/>
          </p:nvPr>
        </p:nvSpPr>
        <p:spPr/>
        <p:txBody>
          <a:bodyPr/>
          <a:lstStyle/>
          <a:p>
            <a:r>
              <a:rPr lang="en-US" b="1" dirty="0"/>
              <a:t>Cultivating a contemplative life in programs that emphasize spirituality with psychological training.  </a:t>
            </a:r>
            <a:br>
              <a:rPr lang="en-US" b="1" dirty="0"/>
            </a:br>
            <a:endParaRPr lang="en-US" b="1" dirty="0"/>
          </a:p>
          <a:p>
            <a:r>
              <a:rPr lang="en-US" b="1" dirty="0"/>
              <a:t>The use of mindfulness in maintaining the humanness in the assessment of adjudicates.  </a:t>
            </a:r>
            <a:br>
              <a:rPr lang="en-US" b="1" dirty="0"/>
            </a:br>
            <a:endParaRPr lang="en-US" b="1" dirty="0"/>
          </a:p>
          <a:p>
            <a:r>
              <a:rPr lang="en-US" b="1" dirty="0"/>
              <a:t>Psychological training can emphasize the ethical component of self-awareness as a matter of self-care for forensic clinicians.  </a:t>
            </a:r>
          </a:p>
          <a:p>
            <a:endParaRPr lang="en-US" dirty="0"/>
          </a:p>
        </p:txBody>
      </p:sp>
    </p:spTree>
    <p:extLst>
      <p:ext uri="{BB962C8B-B14F-4D97-AF65-F5344CB8AC3E}">
        <p14:creationId xmlns:p14="http://schemas.microsoft.com/office/powerpoint/2010/main" val="1437941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CF1B7-F805-4183-9ADE-9C0CC56EDA49}"/>
              </a:ext>
            </a:extLst>
          </p:cNvPr>
          <p:cNvSpPr>
            <a:spLocks noGrp="1"/>
          </p:cNvSpPr>
          <p:nvPr>
            <p:ph type="title"/>
          </p:nvPr>
        </p:nvSpPr>
        <p:spPr/>
        <p:txBody>
          <a:bodyPr>
            <a:normAutofit/>
          </a:bodyPr>
          <a:lstStyle/>
          <a:p>
            <a:r>
              <a:rPr lang="en-US" dirty="0"/>
              <a:t>Psycholegal Questions</a:t>
            </a:r>
            <a:br>
              <a:rPr lang="en-US" dirty="0"/>
            </a:br>
            <a:endParaRPr lang="en-US" dirty="0"/>
          </a:p>
        </p:txBody>
      </p:sp>
      <p:graphicFrame>
        <p:nvGraphicFramePr>
          <p:cNvPr id="5" name="Content Placeholder 4">
            <a:extLst>
              <a:ext uri="{FF2B5EF4-FFF2-40B4-BE49-F238E27FC236}">
                <a16:creationId xmlns:a16="http://schemas.microsoft.com/office/drawing/2014/main" id="{3CFA0EE9-7F37-447D-B5A3-95B2FA24BE0C}"/>
              </a:ext>
            </a:extLst>
          </p:cNvPr>
          <p:cNvGraphicFramePr>
            <a:graphicFrameLocks noGrp="1"/>
          </p:cNvGraphicFramePr>
          <p:nvPr>
            <p:ph idx="1"/>
            <p:extLst>
              <p:ext uri="{D42A27DB-BD31-4B8C-83A1-F6EECF244321}">
                <p14:modId xmlns:p14="http://schemas.microsoft.com/office/powerpoint/2010/main" val="1726218221"/>
              </p:ext>
            </p:extLst>
          </p:nvPr>
        </p:nvGraphicFramePr>
        <p:xfrm>
          <a:off x="2589212" y="2133599"/>
          <a:ext cx="8915400" cy="43427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3753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843C1-145E-41E9-B289-436715BB2593}"/>
              </a:ext>
            </a:extLst>
          </p:cNvPr>
          <p:cNvSpPr>
            <a:spLocks noGrp="1"/>
          </p:cNvSpPr>
          <p:nvPr>
            <p:ph type="title"/>
          </p:nvPr>
        </p:nvSpPr>
        <p:spPr/>
        <p:txBody>
          <a:bodyPr>
            <a:normAutofit fontScale="90000"/>
          </a:bodyPr>
          <a:lstStyle/>
          <a:p>
            <a:r>
              <a:rPr lang="en-US" dirty="0"/>
              <a:t>Forensic Psychology:  </a:t>
            </a:r>
            <a:br>
              <a:rPr lang="en-US" dirty="0"/>
            </a:br>
            <a:r>
              <a:rPr lang="en-US" dirty="0"/>
              <a:t>Psychological Tools Used in Legal System</a:t>
            </a:r>
            <a:br>
              <a:rPr lang="en-US" dirty="0"/>
            </a:br>
            <a:endParaRPr lang="en-US" dirty="0"/>
          </a:p>
        </p:txBody>
      </p:sp>
      <p:graphicFrame>
        <p:nvGraphicFramePr>
          <p:cNvPr id="5" name="Content Placeholder 4">
            <a:extLst>
              <a:ext uri="{FF2B5EF4-FFF2-40B4-BE49-F238E27FC236}">
                <a16:creationId xmlns:a16="http://schemas.microsoft.com/office/drawing/2014/main" id="{29923135-C72C-4A28-8CDD-DA9C9AF03309}"/>
              </a:ext>
            </a:extLst>
          </p:cNvPr>
          <p:cNvGraphicFramePr>
            <a:graphicFrameLocks noGrp="1"/>
          </p:cNvGraphicFramePr>
          <p:nvPr>
            <p:ph idx="1"/>
            <p:extLst>
              <p:ext uri="{D42A27DB-BD31-4B8C-83A1-F6EECF244321}">
                <p14:modId xmlns:p14="http://schemas.microsoft.com/office/powerpoint/2010/main" val="987418547"/>
              </p:ext>
            </p:extLst>
          </p:nvPr>
        </p:nvGraphicFramePr>
        <p:xfrm>
          <a:off x="2589212" y="2133599"/>
          <a:ext cx="8915400" cy="43427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3744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0C2A7-1E81-414E-9A68-CBF7518F0B70}"/>
              </a:ext>
            </a:extLst>
          </p:cNvPr>
          <p:cNvSpPr>
            <a:spLocks noGrp="1"/>
          </p:cNvSpPr>
          <p:nvPr>
            <p:ph type="title"/>
          </p:nvPr>
        </p:nvSpPr>
        <p:spPr/>
        <p:txBody>
          <a:bodyPr/>
          <a:lstStyle/>
          <a:p>
            <a:r>
              <a:rPr lang="en-US" dirty="0"/>
              <a:t>Forensic Psychology:  Current Issues	</a:t>
            </a:r>
          </a:p>
        </p:txBody>
      </p:sp>
      <p:sp>
        <p:nvSpPr>
          <p:cNvPr id="3" name="Content Placeholder 2">
            <a:extLst>
              <a:ext uri="{FF2B5EF4-FFF2-40B4-BE49-F238E27FC236}">
                <a16:creationId xmlns:a16="http://schemas.microsoft.com/office/drawing/2014/main" id="{A3760B7E-46DD-4E7C-AB67-058DBC6F01D2}"/>
              </a:ext>
            </a:extLst>
          </p:cNvPr>
          <p:cNvSpPr>
            <a:spLocks noGrp="1"/>
          </p:cNvSpPr>
          <p:nvPr>
            <p:ph idx="1"/>
          </p:nvPr>
        </p:nvSpPr>
        <p:spPr>
          <a:xfrm>
            <a:off x="2471766" y="2167156"/>
            <a:ext cx="8915400" cy="3777622"/>
          </a:xfrm>
        </p:spPr>
        <p:txBody>
          <a:bodyPr/>
          <a:lstStyle/>
          <a:p>
            <a:r>
              <a:rPr lang="en-US" dirty="0"/>
              <a:t>Disagreement Among Clinicians</a:t>
            </a:r>
          </a:p>
          <a:p>
            <a:pPr lvl="1"/>
            <a:r>
              <a:rPr lang="en-US" dirty="0" err="1"/>
              <a:t>Guarnera</a:t>
            </a:r>
            <a:r>
              <a:rPr lang="en-US" dirty="0"/>
              <a:t> &amp; </a:t>
            </a:r>
            <a:r>
              <a:rPr lang="en-US" dirty="0" err="1"/>
              <a:t>Murrie</a:t>
            </a:r>
            <a:r>
              <a:rPr lang="en-US" dirty="0"/>
              <a:t> (2018) completed a meta-analysis that reviewed studies on determining adjudicative competency.  They found that the clinicians agreed 15% - 30% of the time which can be translated to an interrater reliability coefficient between .30-.65. </a:t>
            </a:r>
          </a:p>
          <a:p>
            <a:pPr lvl="1"/>
            <a:r>
              <a:rPr lang="en-US" dirty="0" err="1"/>
              <a:t>Murrie</a:t>
            </a:r>
            <a:r>
              <a:rPr lang="en-US" dirty="0"/>
              <a:t>, </a:t>
            </a:r>
            <a:r>
              <a:rPr lang="en-US" dirty="0" err="1"/>
              <a:t>Boccacini</a:t>
            </a:r>
            <a:r>
              <a:rPr lang="en-US" dirty="0"/>
              <a:t>, Johnson &amp; Janke (2008) found the differences in the PCL-R results were higher than the standard error of measurement reported by the measure. </a:t>
            </a:r>
          </a:p>
          <a:p>
            <a:pPr lvl="1"/>
            <a:endParaRPr lang="en-US" dirty="0"/>
          </a:p>
          <a:p>
            <a:r>
              <a:rPr lang="en-US" dirty="0"/>
              <a:t>These differences are caused by the bias of the examining clinician.  </a:t>
            </a:r>
            <a:br>
              <a:rPr lang="en-US" dirty="0"/>
            </a:br>
            <a:endParaRPr lang="en-US" dirty="0"/>
          </a:p>
          <a:p>
            <a:endParaRPr lang="en-US" dirty="0"/>
          </a:p>
        </p:txBody>
      </p:sp>
    </p:spTree>
    <p:extLst>
      <p:ext uri="{BB962C8B-B14F-4D97-AF65-F5344CB8AC3E}">
        <p14:creationId xmlns:p14="http://schemas.microsoft.com/office/powerpoint/2010/main" val="325809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8929F-2F0D-4B1C-A1AF-F7D23DB3FD92}"/>
              </a:ext>
            </a:extLst>
          </p:cNvPr>
          <p:cNvSpPr>
            <a:spLocks noGrp="1"/>
          </p:cNvSpPr>
          <p:nvPr>
            <p:ph type="title"/>
          </p:nvPr>
        </p:nvSpPr>
        <p:spPr/>
        <p:txBody>
          <a:bodyPr/>
          <a:lstStyle/>
          <a:p>
            <a:r>
              <a:rPr lang="en-US" dirty="0"/>
              <a:t>Forensic Psychology:  Current Issues	</a:t>
            </a:r>
          </a:p>
        </p:txBody>
      </p:sp>
      <p:graphicFrame>
        <p:nvGraphicFramePr>
          <p:cNvPr id="7" name="Content Placeholder 6">
            <a:extLst>
              <a:ext uri="{FF2B5EF4-FFF2-40B4-BE49-F238E27FC236}">
                <a16:creationId xmlns:a16="http://schemas.microsoft.com/office/drawing/2014/main" id="{FD675AA8-341D-4285-BF8C-271BFCC381F7}"/>
              </a:ext>
            </a:extLst>
          </p:cNvPr>
          <p:cNvGraphicFramePr>
            <a:graphicFrameLocks noGrp="1"/>
          </p:cNvGraphicFramePr>
          <p:nvPr>
            <p:ph idx="1"/>
            <p:extLst>
              <p:ext uri="{D42A27DB-BD31-4B8C-83A1-F6EECF244321}">
                <p14:modId xmlns:p14="http://schemas.microsoft.com/office/powerpoint/2010/main" val="4171067666"/>
              </p:ext>
            </p:extLst>
          </p:nvPr>
        </p:nvGraphicFramePr>
        <p:xfrm>
          <a:off x="2592924" y="1426128"/>
          <a:ext cx="8911687" cy="44850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1124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9FB4E-B7BE-4562-8610-B24104F5E9AA}"/>
              </a:ext>
            </a:extLst>
          </p:cNvPr>
          <p:cNvSpPr>
            <a:spLocks noGrp="1"/>
          </p:cNvSpPr>
          <p:nvPr>
            <p:ph type="title"/>
          </p:nvPr>
        </p:nvSpPr>
        <p:spPr/>
        <p:txBody>
          <a:bodyPr/>
          <a:lstStyle/>
          <a:p>
            <a:r>
              <a:rPr lang="en-US" dirty="0"/>
              <a:t>Forensic Psychology:  Current Issues</a:t>
            </a:r>
          </a:p>
        </p:txBody>
      </p:sp>
      <p:sp>
        <p:nvSpPr>
          <p:cNvPr id="3" name="Content Placeholder 2">
            <a:extLst>
              <a:ext uri="{FF2B5EF4-FFF2-40B4-BE49-F238E27FC236}">
                <a16:creationId xmlns:a16="http://schemas.microsoft.com/office/drawing/2014/main" id="{A5A2DF81-3CCD-49A6-AE16-D9993905DA81}"/>
              </a:ext>
            </a:extLst>
          </p:cNvPr>
          <p:cNvSpPr>
            <a:spLocks noGrp="1"/>
          </p:cNvSpPr>
          <p:nvPr>
            <p:ph idx="1"/>
          </p:nvPr>
        </p:nvSpPr>
        <p:spPr/>
        <p:txBody>
          <a:bodyPr>
            <a:normAutofit/>
          </a:bodyPr>
          <a:lstStyle/>
          <a:p>
            <a:r>
              <a:rPr lang="en-US" b="1" dirty="0"/>
              <a:t>This paper will look at the nature and types of bias generally seen in forensic psychological practice and overview ways of bias mitigation proposed in the current literature.  </a:t>
            </a:r>
          </a:p>
          <a:p>
            <a:r>
              <a:rPr lang="en-US" b="1" dirty="0"/>
              <a:t>Forensic psychology can never divorce the practitioner from the equation.  It is thus within the Transformational Psychological Model (Cole &amp; Hall, 2010a) that the use of long-standing faith practices can offer additional resources for the Christian clinician to aid in mitigating bias. </a:t>
            </a:r>
          </a:p>
          <a:p>
            <a:r>
              <a:rPr lang="en-US" b="1" dirty="0"/>
              <a:t>This model is hypothesized to decrease bias in the Christian clinician by using the principles of Charity and Contemplation from the Christian Tradition.  </a:t>
            </a:r>
          </a:p>
        </p:txBody>
      </p:sp>
    </p:spTree>
    <p:extLst>
      <p:ext uri="{BB962C8B-B14F-4D97-AF65-F5344CB8AC3E}">
        <p14:creationId xmlns:p14="http://schemas.microsoft.com/office/powerpoint/2010/main" val="262833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F0DA0-223F-43EA-BB66-CA7BEE455EA9}"/>
              </a:ext>
            </a:extLst>
          </p:cNvPr>
          <p:cNvSpPr>
            <a:spLocks noGrp="1"/>
          </p:cNvSpPr>
          <p:nvPr>
            <p:ph type="title"/>
          </p:nvPr>
        </p:nvSpPr>
        <p:spPr/>
        <p:txBody>
          <a:bodyPr/>
          <a:lstStyle/>
          <a:p>
            <a:r>
              <a:rPr lang="en-US" dirty="0"/>
              <a:t>Bias	in Forensic Psychology</a:t>
            </a:r>
          </a:p>
        </p:txBody>
      </p:sp>
      <p:graphicFrame>
        <p:nvGraphicFramePr>
          <p:cNvPr id="4" name="Content Placeholder 3">
            <a:extLst>
              <a:ext uri="{FF2B5EF4-FFF2-40B4-BE49-F238E27FC236}">
                <a16:creationId xmlns:a16="http://schemas.microsoft.com/office/drawing/2014/main" id="{D8F20C19-1298-485C-8930-82735FB7463B}"/>
              </a:ext>
            </a:extLst>
          </p:cNvPr>
          <p:cNvGraphicFramePr>
            <a:graphicFrameLocks noGrp="1"/>
          </p:cNvGraphicFramePr>
          <p:nvPr>
            <p:ph idx="1"/>
            <p:extLst>
              <p:ext uri="{D42A27DB-BD31-4B8C-83A1-F6EECF244321}">
                <p14:modId xmlns:p14="http://schemas.microsoft.com/office/powerpoint/2010/main" val="250054494"/>
              </p:ext>
            </p:extLst>
          </p:nvPr>
        </p:nvGraphicFramePr>
        <p:xfrm>
          <a:off x="2589212" y="2133600"/>
          <a:ext cx="8915400" cy="3777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212328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814</TotalTime>
  <Words>2720</Words>
  <Application>Microsoft Office PowerPoint</Application>
  <PresentationFormat>Widescreen</PresentationFormat>
  <Paragraphs>171</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Century Gothic</vt:lpstr>
      <vt:lpstr>Times New Roman</vt:lpstr>
      <vt:lpstr>Wingdings 3</vt:lpstr>
      <vt:lpstr>Wisp</vt:lpstr>
      <vt:lpstr>Using Transformational Psychology to reduce bias and maintain the ethical practice of forensic mental health evaluations </vt:lpstr>
      <vt:lpstr>Materials Online </vt:lpstr>
      <vt:lpstr>Objectives </vt:lpstr>
      <vt:lpstr>Psycholegal Questions </vt:lpstr>
      <vt:lpstr>Forensic Psychology:   Psychological Tools Used in Legal System </vt:lpstr>
      <vt:lpstr>Forensic Psychology:  Current Issues </vt:lpstr>
      <vt:lpstr>Forensic Psychology:  Current Issues </vt:lpstr>
      <vt:lpstr>Forensic Psychology:  Current Issues</vt:lpstr>
      <vt:lpstr>Bias in Forensic Psychology</vt:lpstr>
      <vt:lpstr>Bias in Forensic Psychology  Ethical Bias</vt:lpstr>
      <vt:lpstr>Bias in Forensic Psychology  Ethical Bias</vt:lpstr>
      <vt:lpstr>Bias in Forensic Psychology  Ethical Bias</vt:lpstr>
      <vt:lpstr>Bias in Forensic Psychology  Cognitive Bias</vt:lpstr>
      <vt:lpstr>Bias in Forensic Psychology  Cognitive Bias</vt:lpstr>
      <vt:lpstr>Bias in Forensic Psychology  Cognitive Bias</vt:lpstr>
      <vt:lpstr>Bias in Forensic Psychology  Cognitive Bias</vt:lpstr>
      <vt:lpstr>Bias in Forensic Psychology  Bias Mitigation:  Proper training </vt:lpstr>
      <vt:lpstr>Bias in Forensic Psychology  Bias Mitigation: Changing procedures </vt:lpstr>
      <vt:lpstr>Bias in Forensic Psychology  Bias Mitigation:  Changing the clinician</vt:lpstr>
      <vt:lpstr>Transformational Psychology Coe &amp; Hall, 2010</vt:lpstr>
      <vt:lpstr>Bias Mitigation:  The Disciplines of Charity and Contemplation</vt:lpstr>
      <vt:lpstr>Bias Mitigation:  The Disciplines of Charity</vt:lpstr>
      <vt:lpstr>Bias Mitigation:  The Disciplines of Charity</vt:lpstr>
      <vt:lpstr>Bias Mitigation:  The Disciplines of Charity</vt:lpstr>
      <vt:lpstr>Bias Mitigation:  The Discipline of Contemplation</vt:lpstr>
      <vt:lpstr>Bias Mitigation:  The Discipline of Contemplation</vt:lpstr>
      <vt:lpstr>Bias Mitigation:  The Discipline of Contemplation</vt:lpstr>
      <vt:lpstr>Bias Mitigation:  The Discipline of Contemplation</vt:lpstr>
      <vt:lpstr>Bias Mitigation:  The Discipline of Contemplation</vt:lpstr>
      <vt:lpstr>Forensic Bias: Conclusion and future study </vt:lpstr>
      <vt:lpstr>Forensic Bias: Conclusion and future study </vt:lpstr>
      <vt:lpstr>Forensic Bias: Conclusion and future study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Transformational Psychology to reduce bias and maintain the ethical practice of forensic mental health evaluations </dc:title>
  <dc:creator>Thomas Knudsen</dc:creator>
  <cp:lastModifiedBy>Thomas Knudsen</cp:lastModifiedBy>
  <cp:revision>56</cp:revision>
  <dcterms:created xsi:type="dcterms:W3CDTF">2018-04-09T21:11:48Z</dcterms:created>
  <dcterms:modified xsi:type="dcterms:W3CDTF">2018-04-13T13:34:52Z</dcterms:modified>
  <cp:contentStatus/>
</cp:coreProperties>
</file>